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60" r:id="rId5"/>
    <p:sldId id="265" r:id="rId6"/>
    <p:sldId id="271" r:id="rId7"/>
    <p:sldId id="261" r:id="rId8"/>
    <p:sldId id="269" r:id="rId9"/>
    <p:sldId id="262" r:id="rId10"/>
    <p:sldId id="264" r:id="rId11"/>
    <p:sldId id="272" r:id="rId12"/>
    <p:sldId id="267" r:id="rId13"/>
    <p:sldId id="258" r:id="rId14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42AB-3EA3-244D-A50D-7663BFDABBFB}" type="datetimeFigureOut">
              <a:t>2022-10-14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9277-D512-1944-90A8-472F59F32D6E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135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C9277-D512-1944-90A8-472F59F32D6E}" type="slidenum">
              <a:rPr lang="en-LT"/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101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C9277-D512-1944-90A8-472F59F32D6E}" type="slidenum">
              <a:rPr lang="en-LT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6690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4AAD-1E13-314F-1557-86F7AD460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3EDC8-4117-EB65-20D5-BB7D44E20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D6CF-06CF-78ED-E984-A14394DF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38C6-DD4E-AE43-81CE-28C6C82EEED9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C8380-0422-0A8E-E540-B4D6B3EA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99AB-CC78-0AF8-1AC6-BF3C25FD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21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74DB-52B5-935C-7092-F8FDF9D7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EDD16-9A8C-3AD6-5A8C-506A148B5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98A4-4602-D59A-C7FF-20980BDF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6B70-2217-A949-ADD1-513AAF3ECEE2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6128-4561-1BBF-D35D-2A9DB59F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4DF5-5758-2ED2-F306-64C95F4E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927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DCAD5-3837-1EEA-241E-6342452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5790-24D5-491D-E13C-CE91028B9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3503-2CD9-1C3D-8470-ECE8B515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E39-72A2-4B4B-A0BE-E63F248B089D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5FF5-B5DD-E932-243F-3527F22B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FA546-CA8C-1B72-0C19-B76707DD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791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AFF5-2B1C-0C79-417A-BFEED405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445B-9964-F458-57C6-32A48171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4962-D0E0-7E7A-0136-51F23F86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DBE-1B81-164A-828B-59A0B4543DD9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495D-130E-8F47-2381-09AA617A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5248-875A-C26D-8C1D-63E69AEA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48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1F38-3924-2790-2CFC-740EC5CA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9B7A-0F08-1099-3AE7-69C538A90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3D60-CE0B-EB0B-B837-B5B7F196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AC96-F23C-5B4B-B66B-C7F678D015A7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F843-7E5F-E3FB-2A71-096972B0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E3CA1-461E-D71C-F415-1D21F76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32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E40B-8A62-AFB2-6360-0D645051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098F-7213-935A-C117-8B14C7F2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B7370-1439-7863-D08B-F24A42530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C6C00-45EA-3F4D-0B31-AF245027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3585-156D-434D-B97F-CAB1DB65BF73}" type="datetime1">
              <a:t>2022-10-14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57EE3-39A6-9CEC-6BF5-EDE4BB3B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78697-9E2F-9636-99A6-1DB321FB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4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47D1-70FC-9D3A-9F39-318AA527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1ECD4-8A73-27FF-2029-9C42F90BE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C83BF-86E1-853E-8367-304A05A52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ED610-13AB-44E2-9374-AFE10E602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B2161-7679-9ADD-94C1-E4F1D7854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0F00C-3F8D-6366-7199-2E12669A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688-4924-AE42-8D8D-BCFB505DDD11}" type="datetime1">
              <a:t>2022-10-14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6FDF1-7AB2-E613-FF17-629D51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EB122-C196-931A-EC9F-5811737F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81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C53D-7607-0360-6D6D-6E494B0F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DCDB-EAD2-2B7B-59C3-2B919BDF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50FD-2FE5-6A41-8785-682CC55081D7}" type="datetime1">
              <a:t>2022-10-14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DCE38-EFCD-3087-01C4-B5050600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87E94-28C7-5217-A159-1AB3DC91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774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E011E-921C-0792-6452-309FDCA1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6897-8397-6343-A82A-59E7BE95836A}" type="datetime1">
              <a:t>2022-10-14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6888D-033E-0F15-9743-9CEA0A3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95987-F69C-FF5D-2779-6CF60710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07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6799-9657-8D6F-21C2-87E42087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6975-BE83-F760-F894-273909AF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29C39-10F5-0753-8885-2ECBD0797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6428-997C-8183-13F2-811359DA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AA1B-F6C6-8546-B1B9-D9F90CF740CE}" type="datetime1">
              <a:t>2022-10-14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D8A67-6268-1B20-6DE3-6F8CCDB0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99DA1-F50B-9667-9009-41C9BD80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152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EFF4-F2B0-EF7C-990D-8FAF3362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DC34B-4472-5827-830A-AC508698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C2B2E-65D7-2B61-C89D-8D8AF357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B40EF-5486-C48C-18A3-8B3642BD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C78-466C-D642-8170-86CB9939AA38}" type="datetime1">
              <a:t>2022-10-14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DC29A-B707-1DFB-9867-5EE3C2DC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A8C6-B784-7247-8ADE-E61F585F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320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65332-140A-8C0C-C7E5-00FFF49C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AFE78-427C-B34A-5B03-A945CEB5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29D4-88B2-CE46-5982-5F5A7AEF4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B57B-3381-E147-A8C4-EF66109A66EC}" type="datetime1">
              <a:t>2022-10-14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701C-E7FB-461D-5519-0528492A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0CD2-2162-AC64-C8DC-11B53D642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824A-5B7C-1A4C-9633-90521548E463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77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1644-A33B-E2E9-92BC-8E9CAAD07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/>
              <a:t>Atliekų tvarkymas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6E13B-EF94-EF02-9DB6-6B76BF9D2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/>
              <a:t>GMC nauja tvarka nuo 2022 rudens</a:t>
            </a:r>
          </a:p>
        </p:txBody>
      </p:sp>
    </p:spTree>
    <p:extLst>
      <p:ext uri="{BB962C8B-B14F-4D97-AF65-F5344CB8AC3E}">
        <p14:creationId xmlns:p14="http://schemas.microsoft.com/office/powerpoint/2010/main" val="48624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CDB74-4C3A-E677-A03D-44F8C39E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4" y="163815"/>
            <a:ext cx="5768555" cy="4284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B1DF1-8523-DEB1-6EF9-47DE6DEB68C5}"/>
              </a:ext>
            </a:extLst>
          </p:cNvPr>
          <p:cNvSpPr txBox="1"/>
          <p:nvPr/>
        </p:nvSpPr>
        <p:spPr>
          <a:xfrm>
            <a:off x="5982347" y="113446"/>
            <a:ext cx="620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Atsakingi asmenys: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 dirty="0"/>
              <a:t>Organizuoja atliekų surinkimą, rūšiavimą, nukenksminimą, ženklinimą, tinkamą atliekų supakavimą ir pristatymą į atliekų sandėlį.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4A8D1A-016F-C3BF-291E-7049C44AE127}"/>
              </a:ext>
            </a:extLst>
          </p:cNvPr>
          <p:cNvCxnSpPr>
            <a:cxnSpLocks/>
          </p:cNvCxnSpPr>
          <p:nvPr/>
        </p:nvCxnSpPr>
        <p:spPr>
          <a:xfrm flipH="1" flipV="1">
            <a:off x="1555350" y="2140804"/>
            <a:ext cx="5421647" cy="57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DBE119-F67F-2D28-5B98-71B6A94E6922}"/>
              </a:ext>
            </a:extLst>
          </p:cNvPr>
          <p:cNvSpPr txBox="1"/>
          <p:nvPr/>
        </p:nvSpPr>
        <p:spPr>
          <a:xfrm>
            <a:off x="172252" y="5405321"/>
            <a:ext cx="5281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lt-LT" sz="2400" dirty="0" err="1"/>
              <a:t>Autoklavuoti</a:t>
            </a:r>
            <a:r>
              <a:rPr lang="lt-LT" sz="2400" dirty="0"/>
              <a:t> – 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 dirty="0"/>
              <a:t>Nunešti į rampą – 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 dirty="0"/>
              <a:t>Pasiruošti atspausdintus šablonus – 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5B252-423E-E014-CD58-890B5570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10</a:t>
            </a:fld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68ED2-1143-8C43-90DF-F61483695ABC}"/>
              </a:ext>
            </a:extLst>
          </p:cNvPr>
          <p:cNvSpPr txBox="1"/>
          <p:nvPr/>
        </p:nvSpPr>
        <p:spPr>
          <a:xfrm>
            <a:off x="7197697" y="2519075"/>
            <a:ext cx="494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/>
              <a:t>Vilniaus Universitetas, Saulėtekio al. 7, Vilnius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08ECC-452E-A053-234B-1FB128EF72BD}"/>
              </a:ext>
            </a:extLst>
          </p:cNvPr>
          <p:cNvCxnSpPr>
            <a:cxnSpLocks/>
          </p:cNvCxnSpPr>
          <p:nvPr/>
        </p:nvCxnSpPr>
        <p:spPr>
          <a:xfrm flipH="1" flipV="1">
            <a:off x="1696185" y="3341425"/>
            <a:ext cx="5168078" cy="579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2EA188-0FF7-E01D-30D4-1D0BB0F3A32B}"/>
              </a:ext>
            </a:extLst>
          </p:cNvPr>
          <p:cNvSpPr txBox="1"/>
          <p:nvPr/>
        </p:nvSpPr>
        <p:spPr>
          <a:xfrm>
            <a:off x="6955415" y="3720592"/>
            <a:ext cx="5168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/>
              <a:t>Institutas, katedra/skyrius, laboratorijos pav./nr.</a:t>
            </a:r>
          </a:p>
          <a:p>
            <a:endParaRPr lang="lt-LT" sz="2000"/>
          </a:p>
          <a:p>
            <a:r>
              <a:rPr lang="lt-LT" sz="2000"/>
              <a:t>Pvz.: </a:t>
            </a:r>
          </a:p>
          <a:p>
            <a:r>
              <a:rPr lang="lt-LT" sz="2000"/>
              <a:t>BMI MBK Eukariotų molekulinės mikrobiologijos lab. (C378)</a:t>
            </a:r>
          </a:p>
        </p:txBody>
      </p:sp>
    </p:spTree>
    <p:extLst>
      <p:ext uri="{BB962C8B-B14F-4D97-AF65-F5344CB8AC3E}">
        <p14:creationId xmlns:p14="http://schemas.microsoft.com/office/powerpoint/2010/main" val="329352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7B43D-9C28-ADFC-91F0-EF092D53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0"/>
            <a:ext cx="12298680" cy="7258050"/>
          </a:xfrm>
        </p:spPr>
        <p:txBody>
          <a:bodyPr>
            <a:normAutofit/>
          </a:bodyPr>
          <a:lstStyle/>
          <a:p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Darbuotojai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tvarkydami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pavojingas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atliekas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turi</a:t>
            </a:r>
            <a:r>
              <a:rPr lang="en-US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lt-L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39.1. dėvėti chalatus ir pirštines....</a:t>
            </a:r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39.2. dėvėti atitinkamas kaukes ar respiratorius, kai atliekami infekuotų atliekų nukenksminimo </a:t>
            </a:r>
            <a:r>
              <a:rPr lang="lt-LT" sz="2000" b="0" i="0" u="none" strike="noStrike" baseline="0" dirty="0" err="1">
                <a:latin typeface="Times New Roman" panose="02020603050405020304" pitchFamily="18" charset="0"/>
              </a:rPr>
              <a:t>biocidais</a:t>
            </a:r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 darbai ar pakuojamos cheminės atliekos;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39.3. dėvėti apsauginius akinius, neperšlampamas prijuostes, galvos apdangalus, respiratorius (kaukes), vienkartines pirštines..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40.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Darbuotojams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tvarkantiems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atliekas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draudžiama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40.1. rankomis nuimti panaudotas vienkartinių švirkštų adatas, jas ir kitus aštrius daiktus laužyti, lankstyti;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40.2. rankomis rinkti užterštus sudaužytus stiklinius daiktus, kurie turi būti renkami, valomi naudojant mechanines priemones (</a:t>
            </a:r>
            <a:r>
              <a:rPr lang="lt-LT" sz="2000" b="0" i="0" u="none" strike="noStrike" baseline="0" dirty="0" err="1">
                <a:latin typeface="Times New Roman" panose="02020603050405020304" pitchFamily="18" charset="0"/>
              </a:rPr>
              <a:t>semtuvėlius</a:t>
            </a:r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, šepečius, žnyples, pincetus ir kt.);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40.3. atidarinėti vienkartinius konteinerius, juos tuštinti, valyti rankomis....</a:t>
            </a:r>
          </a:p>
          <a:p>
            <a:r>
              <a:rPr lang="fi-FI" sz="2000" b="0" i="0" u="none" strike="noStrike" baseline="0" dirty="0">
                <a:latin typeface="Times New Roman" panose="02020603050405020304" pitchFamily="18" charset="0"/>
              </a:rPr>
              <a:t>40.4. rankomis smulkinti pavojingas atliekas;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40.5.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valgyti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gerti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darbo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vietoje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r>
              <a:rPr lang="lt-LT" sz="2000" b="0" i="0" u="none" strike="noStrike" baseline="0" dirty="0">
                <a:latin typeface="Times New Roman" panose="02020603050405020304" pitchFamily="18" charset="0"/>
              </a:rPr>
              <a:t>41. Darbuotojai, tvarkydami pavojingas atliekas, turi laikytis teisės aktuose nustatytų reikalavimų.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42.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Darbuotojas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susižeidęs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aštriais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instrumentais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daiktais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užterštais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potencialiai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infekuota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medžiaga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tvarkant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atliekas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turi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42.1.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žaizdą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odą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įvykus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ekspozicijos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incidentui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plauti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tekančiu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vandeniu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muilu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42.2.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pranešti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apie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incidentą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tiesioginiam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vadovui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D6715-14A1-A5CB-9333-A63B4D65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F5D8-6F9B-3037-F21A-BBB87685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-21250"/>
            <a:ext cx="10515600" cy="779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Priemonės (kaina nurodyta su PVM)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C35A0A-E7B3-A9C3-0D79-9C3902865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13690"/>
              </p:ext>
            </p:extLst>
          </p:nvPr>
        </p:nvGraphicFramePr>
        <p:xfrm>
          <a:off x="142501" y="978195"/>
          <a:ext cx="11903949" cy="55435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7839">
                  <a:extLst>
                    <a:ext uri="{9D8B030D-6E8A-4147-A177-3AD203B41FA5}">
                      <a16:colId xmlns:a16="http://schemas.microsoft.com/office/drawing/2014/main" val="1263921021"/>
                    </a:ext>
                  </a:extLst>
                </a:gridCol>
                <a:gridCol w="1243514">
                  <a:extLst>
                    <a:ext uri="{9D8B030D-6E8A-4147-A177-3AD203B41FA5}">
                      <a16:colId xmlns:a16="http://schemas.microsoft.com/office/drawing/2014/main" val="232599193"/>
                    </a:ext>
                  </a:extLst>
                </a:gridCol>
                <a:gridCol w="1361462">
                  <a:extLst>
                    <a:ext uri="{9D8B030D-6E8A-4147-A177-3AD203B41FA5}">
                      <a16:colId xmlns:a16="http://schemas.microsoft.com/office/drawing/2014/main" val="944696167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439023759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2585994261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20634196"/>
                    </a:ext>
                  </a:extLst>
                </a:gridCol>
                <a:gridCol w="925269">
                  <a:extLst>
                    <a:ext uri="{9D8B030D-6E8A-4147-A177-3AD203B41FA5}">
                      <a16:colId xmlns:a16="http://schemas.microsoft.com/office/drawing/2014/main" val="2879485229"/>
                    </a:ext>
                  </a:extLst>
                </a:gridCol>
                <a:gridCol w="1924255">
                  <a:extLst>
                    <a:ext uri="{9D8B030D-6E8A-4147-A177-3AD203B41FA5}">
                      <a16:colId xmlns:a16="http://schemas.microsoft.com/office/drawing/2014/main" val="3062611709"/>
                    </a:ext>
                  </a:extLst>
                </a:gridCol>
              </a:tblGrid>
              <a:tr h="709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Pavadinimas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Min. kiekis, vnt.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Vnt. kaina, eur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Suma, eur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Tiekėjas/kodas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Paraiška/sutartis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Pastabos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13869"/>
                  </a:ext>
                </a:extLst>
              </a:tr>
              <a:tr h="70952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Autoklavavimo maišai </a:t>
                      </a:r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(neplyštantys)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(iš 350)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0,726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36,3 (254,1)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Bioeksma</a:t>
                      </a:r>
                    </a:p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ramune.domkiene@bioeksma.lt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GMC5461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um, 700x1100 mm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353605"/>
                  </a:ext>
                </a:extLst>
              </a:tr>
              <a:tr h="763217">
                <a:tc vMerge="1">
                  <a:txBody>
                    <a:bodyPr/>
                    <a:lstStyle/>
                    <a:p>
                      <a:pPr algn="l" fontAlgn="t"/>
                      <a:endParaRPr lang="en-LT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(iš 500)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0,4114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20,57 (205,7)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um, 680x700 mm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 biohazard</a:t>
                      </a:r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34412"/>
                  </a:ext>
                </a:extLst>
              </a:tr>
              <a:tr h="763217">
                <a:tc vMerge="1">
                  <a:txBody>
                    <a:bodyPr/>
                    <a:lstStyle/>
                    <a:p>
                      <a:pPr algn="l" fontAlgn="t"/>
                      <a:endParaRPr lang="en-LT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 (iš 75)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2,179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163,42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Grida/ Roth XP68.1</a:t>
                      </a:r>
                    </a:p>
                  </a:txBody>
                  <a:tcPr marL="45720" marR="45720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Sutartis</a:t>
                      </a:r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um, 700x1100 mm </a:t>
                      </a:r>
                    </a:p>
                    <a:p>
                      <a:pPr algn="ctr" fontAlgn="t"/>
                      <a:r>
                        <a:rPr lang="en-LT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Kolegų pasirinkimas</a:t>
                      </a:r>
                    </a:p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Užpildoma max 1/2</a:t>
                      </a:r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1135"/>
                  </a:ext>
                </a:extLst>
              </a:tr>
              <a:tr h="709528">
                <a:tc vMerge="1">
                  <a:txBody>
                    <a:bodyPr/>
                    <a:lstStyle/>
                    <a:p>
                      <a:pPr algn="l" fontAlgn="t"/>
                      <a:endParaRPr lang="en-LT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(iš 300)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1,012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609,84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Grida/ Nerbe 09-372-0070</a:t>
                      </a:r>
                    </a:p>
                  </a:txBody>
                  <a:tcPr marL="45720" marR="45720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GMC5166</a:t>
                      </a:r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um, 700x1100 mm </a:t>
                      </a:r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8799"/>
                  </a:ext>
                </a:extLst>
              </a:tr>
              <a:tr h="1317694"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Biocidas – koncentratai:</a:t>
                      </a:r>
                    </a:p>
                    <a:p>
                      <a:pPr algn="ctr" fontAlgn="t"/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 Insurance</a:t>
                      </a:r>
                    </a:p>
                  </a:txBody>
                  <a:tcPr marL="45720" marR="4572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arba 5 L 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 arba 30,25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Akcentuoti savo kontaktus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UAB Limedika dalep@limedika.lt</a:t>
                      </a:r>
                    </a:p>
                    <a:p>
                      <a:pPr algn="ctr" fontAlgn="ctr"/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ligija.grabauske@limedika.lt</a:t>
                      </a:r>
                    </a:p>
                  </a:txBody>
                  <a:tcPr marL="45720" marR="45720"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GMC5202</a:t>
                      </a: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 friedly</a:t>
                      </a:r>
                    </a:p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NVSC leidimas</a:t>
                      </a: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5 % 1 L tirpalas į 5 L atliekų</a:t>
                      </a:r>
                    </a:p>
                    <a:p>
                      <a:pPr algn="ctr" fontAlgn="t"/>
                      <a:r>
                        <a:rPr lang="en-LT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Kolegų pasirinkimas</a:t>
                      </a: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578540"/>
                  </a:ext>
                </a:extLst>
              </a:tr>
              <a:tr h="405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Sterisept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L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49,97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45720" marR="457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5732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D42F3-AE89-69D0-4C55-95405F63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585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C35A0A-E7B3-A9C3-0D79-9C3902865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58003"/>
              </p:ext>
            </p:extLst>
          </p:nvPr>
        </p:nvGraphicFramePr>
        <p:xfrm>
          <a:off x="87481" y="439306"/>
          <a:ext cx="12013990" cy="58973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5989">
                  <a:extLst>
                    <a:ext uri="{9D8B030D-6E8A-4147-A177-3AD203B41FA5}">
                      <a16:colId xmlns:a16="http://schemas.microsoft.com/office/drawing/2014/main" val="1263921021"/>
                    </a:ext>
                  </a:extLst>
                </a:gridCol>
                <a:gridCol w="1222744">
                  <a:extLst>
                    <a:ext uri="{9D8B030D-6E8A-4147-A177-3AD203B41FA5}">
                      <a16:colId xmlns:a16="http://schemas.microsoft.com/office/drawing/2014/main" val="232599193"/>
                    </a:ext>
                  </a:extLst>
                </a:gridCol>
                <a:gridCol w="1244009">
                  <a:extLst>
                    <a:ext uri="{9D8B030D-6E8A-4147-A177-3AD203B41FA5}">
                      <a16:colId xmlns:a16="http://schemas.microsoft.com/office/drawing/2014/main" val="184763686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3929499192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4113029599"/>
                    </a:ext>
                  </a:extLst>
                </a:gridCol>
                <a:gridCol w="2860158">
                  <a:extLst>
                    <a:ext uri="{9D8B030D-6E8A-4147-A177-3AD203B41FA5}">
                      <a16:colId xmlns:a16="http://schemas.microsoft.com/office/drawing/2014/main" val="92984131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3772672281"/>
                    </a:ext>
                  </a:extLst>
                </a:gridCol>
                <a:gridCol w="2149397">
                  <a:extLst>
                    <a:ext uri="{9D8B030D-6E8A-4147-A177-3AD203B41FA5}">
                      <a16:colId xmlns:a16="http://schemas.microsoft.com/office/drawing/2014/main" val="4080495986"/>
                    </a:ext>
                  </a:extLst>
                </a:gridCol>
              </a:tblGrid>
              <a:tr h="607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Pavadinimas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Min. kiekis, vnt.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Vnt. kaina, eur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Suma, eur</a:t>
                      </a:r>
                      <a:endParaRPr lang="en-GB" sz="18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Tiekėjas/kodas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Tiekėjas/kodas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Paraiška/</a:t>
                      </a:r>
                    </a:p>
                    <a:p>
                      <a:pPr algn="ctr" rtl="0" fontAlgn="ctr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sutartis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Pastabos</a:t>
                      </a:r>
                      <a:endParaRPr lang="lt-LT" sz="18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313869"/>
                  </a:ext>
                </a:extLst>
              </a:tr>
              <a:tr h="6072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Safety conteiners </a:t>
                      </a:r>
                      <a:r>
                        <a:rPr lang="en-GB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(geltoni kibirai geliams)</a:t>
                      </a:r>
                    </a:p>
                    <a:p>
                      <a:pPr algn="ctr" rtl="0" fontAlgn="ctr"/>
                      <a:r>
                        <a:rPr lang="en-GB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 L</a:t>
                      </a:r>
                      <a:r>
                        <a:rPr lang="en-GB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arba 25 L)</a:t>
                      </a:r>
                      <a:endParaRPr lang="en-GB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(10)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12,71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12,71 (127,1)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20L (#240021)</a:t>
                      </a:r>
                    </a:p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25L (#240028)</a:t>
                      </a:r>
                    </a:p>
                    <a:p>
                      <a:pPr algn="ctr" fontAlgn="t"/>
                      <a:endParaRPr lang="en-GB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Mediq Lietuva Ilona.Daubariene@mediq.com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Mediq Lietuva (Ilona.Daubariene@mediq.com)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20L (#240021)</a:t>
                      </a:r>
                    </a:p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25L (#240028)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GMC5150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Perkant &lt;100 eur taikomas 5 eur +PVM pristatymo mokestis</a:t>
                      </a:r>
                      <a:endParaRPr lang="lt-LT" sz="180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16997"/>
                  </a:ext>
                </a:extLst>
              </a:tr>
              <a:tr h="52052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(10)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13,03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130,3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65744"/>
                  </a:ext>
                </a:extLst>
              </a:tr>
              <a:tr h="7761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Maišai</a:t>
                      </a:r>
                    </a:p>
                    <a:p>
                      <a:pPr algn="ctr" fontAlgn="t"/>
                      <a:endParaRPr lang="en-LT" sz="1800" u="none" strike="noStrike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(į kibirą geliams ir/ar neautoklavuojamoms atliekoms)</a:t>
                      </a:r>
                    </a:p>
                  </a:txBody>
                  <a:tcPr marL="45720" marR="4572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(50)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44,77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GMC5282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/>
                        <a:t>40 um, 600x760 mm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20764"/>
                  </a:ext>
                </a:extLst>
              </a:tr>
              <a:tr h="1012646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Maišai</a:t>
                      </a:r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(geltoni)</a:t>
                      </a:r>
                    </a:p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(į kibirą geliams ir neautoklavuojamoms atliekoms)</a:t>
                      </a:r>
                    </a:p>
                  </a:txBody>
                  <a:tcPr marL="45720" marR="4572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(iš 500)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9,25 (185)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lt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EcoTopas </a:t>
                      </a:r>
                    </a:p>
                    <a:p>
                      <a:pPr algn="ctr" fontAlgn="t"/>
                      <a:r>
                        <a:rPr lang="lt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Užsakymus siųsti janina.ziukaite@bti.vu.lt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EcoTopas (Užsakymus siųsti janina.ziukaite@bti.vu.lt)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GMC5072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Geltoni su ženklinimu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Kolegų pasirinkimas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108472"/>
                  </a:ext>
                </a:extLst>
              </a:tr>
              <a:tr h="1243478">
                <a:tc>
                  <a:txBody>
                    <a:bodyPr/>
                    <a:lstStyle/>
                    <a:p>
                      <a:pPr algn="ctr" fontAlgn="t"/>
                      <a:r>
                        <a:rPr lang="lt-LT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Kartoninė dėžė </a:t>
                      </a:r>
                      <a:r>
                        <a:rPr lang="lt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250*400*500 su ženklinimu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(25)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0,847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21,18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EcoTopas. roberta@ekotopas.lt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UAB EcoTopas. (roberta@ekotopas.lt)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627" marR="14974" marT="28751" marB="215629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/>
                        <a:t>Neautoklavuojamų arba išautoklavuotų labor. atliekų, atliekų stikliniuose induose pakavimui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89088"/>
                  </a:ext>
                </a:extLst>
              </a:tr>
              <a:tr h="867543"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Lipdukai</a:t>
                      </a:r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(etiketei) (A4 lape 8 vnt.)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https://www.paperseal.lt/lt/labelmedia-etiketes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A4 lape 2–4–</a:t>
                      </a:r>
                      <a:r>
                        <a:rPr lang="en-LT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LT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lipdukai </a:t>
                      </a:r>
                      <a:endParaRPr lang="en-LT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B0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411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3A8EF-E75A-C17A-600E-8C34C89E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13</a:t>
            </a:fld>
            <a:endParaRPr lang="en-L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57E14C-F3B0-55A7-5A1E-FE4F57C2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-170108"/>
            <a:ext cx="10515600" cy="779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Priemonės (kaina nurodyta su PVM)</a:t>
            </a:r>
          </a:p>
        </p:txBody>
      </p:sp>
    </p:spTree>
    <p:extLst>
      <p:ext uri="{BB962C8B-B14F-4D97-AF65-F5344CB8AC3E}">
        <p14:creationId xmlns:p14="http://schemas.microsoft.com/office/powerpoint/2010/main" val="399586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93DB7FC-D81C-5DC8-2307-76D952D550EC}"/>
              </a:ext>
            </a:extLst>
          </p:cNvPr>
          <p:cNvSpPr/>
          <p:nvPr/>
        </p:nvSpPr>
        <p:spPr>
          <a:xfrm>
            <a:off x="4967989" y="6930"/>
            <a:ext cx="2256022" cy="225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/>
              <a:t>Atliekos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CD8451-F382-DC50-BBE7-5224BFC25AC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424844" y="1135251"/>
            <a:ext cx="15431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E20F6-E1E4-795F-D2BA-37BDFAF0BC90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224011" y="1135251"/>
            <a:ext cx="1545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C2F42-246E-DF73-3596-59E84C1AAF1A}"/>
              </a:ext>
            </a:extLst>
          </p:cNvPr>
          <p:cNvSpPr txBox="1"/>
          <p:nvPr/>
        </p:nvSpPr>
        <p:spPr>
          <a:xfrm>
            <a:off x="681532" y="736663"/>
            <a:ext cx="195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/>
              <a:t>Perdirbamos:</a:t>
            </a:r>
            <a:endParaRPr lang="lt-LT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EF8BB-5644-FEB2-2313-8B6534014B7F}"/>
              </a:ext>
            </a:extLst>
          </p:cNvPr>
          <p:cNvSpPr txBox="1"/>
          <p:nvPr/>
        </p:nvSpPr>
        <p:spPr>
          <a:xfrm>
            <a:off x="9042939" y="736663"/>
            <a:ext cx="261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/>
              <a:t>Ne perdirbamos:</a:t>
            </a:r>
            <a:endParaRPr lang="lt-LT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19F80-C492-75C2-A0DA-2B340EDC775B}"/>
              </a:ext>
            </a:extLst>
          </p:cNvPr>
          <p:cNvSpPr txBox="1"/>
          <p:nvPr/>
        </p:nvSpPr>
        <p:spPr>
          <a:xfrm>
            <a:off x="84209" y="1198328"/>
            <a:ext cx="3230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Neužterštas plastikas ir metalas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Neužterštas stiklas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Neužterštas popierius ir kartonas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3F12E-8B38-B195-BC97-50921830A5E2}"/>
              </a:ext>
            </a:extLst>
          </p:cNvPr>
          <p:cNvCxnSpPr>
            <a:cxnSpLocks/>
          </p:cNvCxnSpPr>
          <p:nvPr/>
        </p:nvCxnSpPr>
        <p:spPr>
          <a:xfrm>
            <a:off x="1745787" y="3214010"/>
            <a:ext cx="0" cy="556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D8042BB-7584-3FA9-3DF9-5EDEACC3AD50}"/>
              </a:ext>
            </a:extLst>
          </p:cNvPr>
          <p:cNvSpPr txBox="1"/>
          <p:nvPr/>
        </p:nvSpPr>
        <p:spPr>
          <a:xfrm>
            <a:off x="8802105" y="1183386"/>
            <a:ext cx="309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Laboratorinės atliekos</a:t>
            </a:r>
          </a:p>
        </p:txBody>
      </p:sp>
      <p:pic>
        <p:nvPicPr>
          <p:cNvPr id="1026" name="Picture 2" descr="Santaka“ / Įmonėms – nemokamos rūšiavimo dėžutės / Ekologija">
            <a:extLst>
              <a:ext uri="{FF2B5EF4-FFF2-40B4-BE49-F238E27FC236}">
                <a16:creationId xmlns:a16="http://schemas.microsoft.com/office/drawing/2014/main" id="{641D30BF-57B9-969E-793C-0A4EF11B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5"/>
            <a:ext cx="3686442" cy="21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F1AE4C-C714-7A4C-BB1E-FFCC76192B35}"/>
              </a:ext>
            </a:extLst>
          </p:cNvPr>
          <p:cNvCxnSpPr>
            <a:cxnSpLocks/>
          </p:cNvCxnSpPr>
          <p:nvPr/>
        </p:nvCxnSpPr>
        <p:spPr>
          <a:xfrm>
            <a:off x="10162581" y="1798191"/>
            <a:ext cx="0" cy="703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0CFD84-C0C2-5F3F-828E-88CA21CB238B}"/>
              </a:ext>
            </a:extLst>
          </p:cNvPr>
          <p:cNvSpPr txBox="1"/>
          <p:nvPr/>
        </p:nvSpPr>
        <p:spPr>
          <a:xfrm>
            <a:off x="8744423" y="2654706"/>
            <a:ext cx="3096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/>
              <a:t>Tvarkoma pagal naujas taisykles:</a:t>
            </a:r>
          </a:p>
          <a:p>
            <a:pPr algn="ctr"/>
            <a:endParaRPr lang="lt-LT" sz="2400" b="1"/>
          </a:p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Renkama ir/arba nukenksminama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Koduojama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400"/>
              <a:t>Priduodama atliekų surinkėjui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842F-495B-C98B-4B0B-9B8AA92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4305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lk Disposable Surgical Caps &amp; Medical Hats | The Kare Lab">
            <a:extLst>
              <a:ext uri="{FF2B5EF4-FFF2-40B4-BE49-F238E27FC236}">
                <a16:creationId xmlns:a16="http://schemas.microsoft.com/office/drawing/2014/main" id="{10B8B4AC-C047-7F88-705C-C9104850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89" y="4976860"/>
            <a:ext cx="1561539" cy="14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ertilisers: Government to bring PLI scheme to promote domestic agro- chemicals manufacturing: Mandaviya - The Economic Times">
            <a:extLst>
              <a:ext uri="{FF2B5EF4-FFF2-40B4-BE49-F238E27FC236}">
                <a16:creationId xmlns:a16="http://schemas.microsoft.com/office/drawing/2014/main" id="{B3017C37-BE10-E30F-CA0B-40543A65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18445" r="11828"/>
          <a:stretch/>
        </p:blipFill>
        <p:spPr bwMode="auto">
          <a:xfrm>
            <a:off x="14122" y="2124760"/>
            <a:ext cx="1157406" cy="11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507BF5-BE0E-B7EE-44D9-DB20B048127B}"/>
              </a:ext>
            </a:extLst>
          </p:cNvPr>
          <p:cNvSpPr/>
          <p:nvPr/>
        </p:nvSpPr>
        <p:spPr>
          <a:xfrm>
            <a:off x="4872625" y="2300679"/>
            <a:ext cx="2256022" cy="225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/>
              <a:t>Lab.</a:t>
            </a:r>
          </a:p>
          <a:p>
            <a:pPr algn="ctr"/>
            <a:r>
              <a:rPr lang="lt-LT" sz="2800" b="1"/>
              <a:t>atliekos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CF25A3-7553-DBE4-76FF-E2C3D6F5FE07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3427550" y="3417583"/>
            <a:ext cx="1445075" cy="11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D78297-575B-FA5F-43C3-D56651872813}"/>
              </a:ext>
            </a:extLst>
          </p:cNvPr>
          <p:cNvCxnSpPr>
            <a:cxnSpLocks/>
            <a:stCxn id="4" idx="3"/>
            <a:endCxn id="72" idx="3"/>
          </p:cNvCxnSpPr>
          <p:nvPr/>
        </p:nvCxnSpPr>
        <p:spPr>
          <a:xfrm flipH="1">
            <a:off x="4308621" y="4226843"/>
            <a:ext cx="894391" cy="498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4EE2C6-DF4D-4D88-BB6E-975AF4E0F2A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427550" y="1404936"/>
            <a:ext cx="1775462" cy="1226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084FD4-6084-1E8B-3110-67CAA2D52083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00636" y="4557321"/>
            <a:ext cx="0" cy="2300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0E8DCE-A82E-AC4B-5380-C1A1CB07BA9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000636" y="0"/>
            <a:ext cx="0" cy="2300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EA609C9-537D-D49D-8CE7-5CAFFA289A02}"/>
              </a:ext>
            </a:extLst>
          </p:cNvPr>
          <p:cNvSpPr txBox="1"/>
          <p:nvPr/>
        </p:nvSpPr>
        <p:spPr>
          <a:xfrm>
            <a:off x="3731282" y="-23749"/>
            <a:ext cx="229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/>
              <a:t>NEINFEKUOTA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57BBE9-0657-F3F0-C805-23526514BB43}"/>
              </a:ext>
            </a:extLst>
          </p:cNvPr>
          <p:cNvSpPr txBox="1"/>
          <p:nvPr/>
        </p:nvSpPr>
        <p:spPr>
          <a:xfrm>
            <a:off x="6021147" y="-28608"/>
            <a:ext cx="1886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/>
              <a:t>INFEKUOTA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8E224C-37B8-8957-1C9E-0FDACA54044D}"/>
              </a:ext>
            </a:extLst>
          </p:cNvPr>
          <p:cNvSpPr txBox="1"/>
          <p:nvPr/>
        </p:nvSpPr>
        <p:spPr>
          <a:xfrm>
            <a:off x="1074294" y="222145"/>
            <a:ext cx="269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/>
              <a:t>Dažyti ir </a:t>
            </a:r>
          </a:p>
          <a:p>
            <a:r>
              <a:rPr lang="lt-LT" sz="2400" b="1"/>
              <a:t>nedažyti  geliai:</a:t>
            </a:r>
            <a:r>
              <a:rPr lang="lt-LT" sz="240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38780F-5469-9E81-B92E-F2EAA8EFD10E}"/>
              </a:ext>
            </a:extLst>
          </p:cNvPr>
          <p:cNvSpPr txBox="1"/>
          <p:nvPr/>
        </p:nvSpPr>
        <p:spPr>
          <a:xfrm>
            <a:off x="952696" y="2510901"/>
            <a:ext cx="2301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/>
              <a:t>- sunkieji metalai</a:t>
            </a:r>
          </a:p>
          <a:p>
            <a:r>
              <a:rPr lang="lt-LT" sz="2400"/>
              <a:t>- neorganika</a:t>
            </a:r>
          </a:p>
          <a:p>
            <a:r>
              <a:rPr lang="lt-LT" sz="2400"/>
              <a:t>- organika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F4C84-8464-5F50-806D-3F797572EFC7}"/>
              </a:ext>
            </a:extLst>
          </p:cNvPr>
          <p:cNvSpPr txBox="1"/>
          <p:nvPr/>
        </p:nvSpPr>
        <p:spPr>
          <a:xfrm>
            <a:off x="1180270" y="4906419"/>
            <a:ext cx="205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- mėgintuvėliai</a:t>
            </a:r>
          </a:p>
          <a:p>
            <a:r>
              <a:rPr lang="lt-LT" sz="2400"/>
              <a:t>- antgaliai</a:t>
            </a:r>
          </a:p>
          <a:p>
            <a:r>
              <a:rPr lang="lt-LT" sz="2400"/>
              <a:t>- pirštinės</a:t>
            </a:r>
          </a:p>
          <a:p>
            <a:r>
              <a:rPr lang="lt-LT" sz="2400"/>
              <a:t>- šluostės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ECFC71-8024-09BA-093F-6BE20C932910}"/>
              </a:ext>
            </a:extLst>
          </p:cNvPr>
          <p:cNvSpPr txBox="1"/>
          <p:nvPr/>
        </p:nvSpPr>
        <p:spPr>
          <a:xfrm>
            <a:off x="8233182" y="4449590"/>
            <a:ext cx="363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Žmonių ir gyvūnų sveikatos saugos tyrimų atliekos </a:t>
            </a:r>
          </a:p>
        </p:txBody>
      </p:sp>
      <p:pic>
        <p:nvPicPr>
          <p:cNvPr id="2054" name="Picture 6" descr="What does gel electrophoresis reveal about DNA? | Socratic">
            <a:extLst>
              <a:ext uri="{FF2B5EF4-FFF2-40B4-BE49-F238E27FC236}">
                <a16:creationId xmlns:a16="http://schemas.microsoft.com/office/drawing/2014/main" id="{4B7CA8CF-78D7-B006-0B73-E1764133E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16204" r="4142" b="3562"/>
          <a:stretch/>
        </p:blipFill>
        <p:spPr bwMode="auto">
          <a:xfrm>
            <a:off x="26509" y="466109"/>
            <a:ext cx="1047787" cy="12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EE0511B-9C60-F82C-24E0-49EA0F0C6746}"/>
              </a:ext>
            </a:extLst>
          </p:cNvPr>
          <p:cNvSpPr txBox="1"/>
          <p:nvPr/>
        </p:nvSpPr>
        <p:spPr>
          <a:xfrm>
            <a:off x="655440" y="2100263"/>
            <a:ext cx="256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/>
              <a:t>Chemikalai:</a:t>
            </a:r>
            <a:endParaRPr lang="lt-LT" sz="20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BB050C-994E-24D5-985D-23142D9C4F18}"/>
              </a:ext>
            </a:extLst>
          </p:cNvPr>
          <p:cNvSpPr txBox="1"/>
          <p:nvPr/>
        </p:nvSpPr>
        <p:spPr>
          <a:xfrm>
            <a:off x="1074298" y="1011983"/>
            <a:ext cx="164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- PAA </a:t>
            </a:r>
          </a:p>
          <a:p>
            <a:r>
              <a:rPr lang="lt-LT" sz="2400"/>
              <a:t>- agarozės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5C5652-07E9-F86E-91C0-806449C25620}"/>
              </a:ext>
            </a:extLst>
          </p:cNvPr>
          <p:cNvSpPr txBox="1"/>
          <p:nvPr/>
        </p:nvSpPr>
        <p:spPr>
          <a:xfrm>
            <a:off x="157356" y="4494214"/>
            <a:ext cx="415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400" b="1" dirty="0"/>
              <a:t>Kita </a:t>
            </a:r>
            <a:r>
              <a:rPr lang="lt-LT" sz="2400" dirty="0"/>
              <a:t>(neinfekuota, bet užteršta)</a:t>
            </a:r>
            <a:r>
              <a:rPr lang="lt-LT" sz="2400" b="1" dirty="0"/>
              <a:t>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2E6540-E59E-FBB9-6E87-463D0B5DC439}"/>
              </a:ext>
            </a:extLst>
          </p:cNvPr>
          <p:cNvSpPr txBox="1"/>
          <p:nvPr/>
        </p:nvSpPr>
        <p:spPr>
          <a:xfrm>
            <a:off x="7907625" y="592423"/>
            <a:ext cx="269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400"/>
              <a:t>- agarizuotos lėkštės</a:t>
            </a:r>
          </a:p>
          <a:p>
            <a:pPr algn="r"/>
            <a:r>
              <a:rPr lang="lt-LT" sz="2400"/>
              <a:t>- užteršti antgaliai, pirštinės, šluostės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EEFEF3-5CFC-3278-C14A-F0FCE2A2C0FA}"/>
              </a:ext>
            </a:extLst>
          </p:cNvPr>
          <p:cNvSpPr txBox="1"/>
          <p:nvPr/>
        </p:nvSpPr>
        <p:spPr>
          <a:xfrm>
            <a:off x="8283388" y="180986"/>
            <a:ext cx="231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/>
              <a:t>GMO ir neGMO:</a:t>
            </a:r>
            <a:endParaRPr lang="lt-LT" sz="24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EA1431-CB57-9F20-9A9C-D0EC6A275C50}"/>
              </a:ext>
            </a:extLst>
          </p:cNvPr>
          <p:cNvSpPr txBox="1"/>
          <p:nvPr/>
        </p:nvSpPr>
        <p:spPr>
          <a:xfrm>
            <a:off x="8638488" y="3322658"/>
            <a:ext cx="179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- skysčiuose</a:t>
            </a:r>
          </a:p>
        </p:txBody>
      </p:sp>
      <p:pic>
        <p:nvPicPr>
          <p:cNvPr id="113" name="Picture 112" descr="A picture containing indoor, food, plate, breakfast&#10;&#10;Description automatically generated">
            <a:extLst>
              <a:ext uri="{FF2B5EF4-FFF2-40B4-BE49-F238E27FC236}">
                <a16:creationId xmlns:a16="http://schemas.microsoft.com/office/drawing/2014/main" id="{B2473A38-E698-3623-399D-611BC679F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9105" y="342228"/>
            <a:ext cx="1382114" cy="12996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172AE436-1DC6-5823-02BF-0B9C25E14356}"/>
              </a:ext>
            </a:extLst>
          </p:cNvPr>
          <p:cNvSpPr txBox="1"/>
          <p:nvPr/>
        </p:nvSpPr>
        <p:spPr>
          <a:xfrm>
            <a:off x="8186165" y="2811349"/>
            <a:ext cx="256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GMO ir </a:t>
            </a:r>
            <a:r>
              <a:rPr lang="lt-LT" sz="2400" b="1" dirty="0" err="1"/>
              <a:t>neGMO</a:t>
            </a:r>
            <a:r>
              <a:rPr lang="lt-LT" sz="2400" b="1" dirty="0"/>
              <a:t>:</a:t>
            </a:r>
            <a:endParaRPr lang="lt-LT" sz="2400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7F9A30C-20DF-451D-FAF4-88526E060375}"/>
              </a:ext>
            </a:extLst>
          </p:cNvPr>
          <p:cNvCxnSpPr>
            <a:cxnSpLocks/>
          </p:cNvCxnSpPr>
          <p:nvPr/>
        </p:nvCxnSpPr>
        <p:spPr>
          <a:xfrm>
            <a:off x="7003255" y="3947862"/>
            <a:ext cx="1136878" cy="563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752963B-4C0A-C8C1-B6B3-AE93D95FC93F}"/>
              </a:ext>
            </a:extLst>
          </p:cNvPr>
          <p:cNvCxnSpPr>
            <a:cxnSpLocks/>
          </p:cNvCxnSpPr>
          <p:nvPr/>
        </p:nvCxnSpPr>
        <p:spPr>
          <a:xfrm>
            <a:off x="7124766" y="3436553"/>
            <a:ext cx="1096176" cy="1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8B16EBB-ECBF-6B15-2D2B-CA35635EB412}"/>
              </a:ext>
            </a:extLst>
          </p:cNvPr>
          <p:cNvCxnSpPr>
            <a:cxnSpLocks/>
          </p:cNvCxnSpPr>
          <p:nvPr/>
        </p:nvCxnSpPr>
        <p:spPr>
          <a:xfrm flipV="1">
            <a:off x="6583286" y="1022155"/>
            <a:ext cx="1109365" cy="1438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BC53E89-95F3-97DE-D194-12D73F96A5ED}"/>
              </a:ext>
            </a:extLst>
          </p:cNvPr>
          <p:cNvSpPr txBox="1"/>
          <p:nvPr/>
        </p:nvSpPr>
        <p:spPr>
          <a:xfrm>
            <a:off x="8233182" y="5230328"/>
            <a:ext cx="428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- </a:t>
            </a:r>
            <a:r>
              <a:rPr lang="en-US" sz="2400" dirty="0" err="1"/>
              <a:t>Skystos</a:t>
            </a:r>
            <a:r>
              <a:rPr lang="en-US" sz="2400" dirty="0"/>
              <a:t> </a:t>
            </a:r>
            <a:r>
              <a:rPr lang="en-US" sz="2400" dirty="0" err="1"/>
              <a:t>atliekos</a:t>
            </a:r>
          </a:p>
          <a:p>
            <a:r>
              <a:rPr lang="en-US" sz="2400" dirty="0"/>
              <a:t>- </a:t>
            </a:r>
            <a:r>
              <a:rPr lang="lt-LT" sz="2400" dirty="0"/>
              <a:t>Infekuotos </a:t>
            </a:r>
            <a:r>
              <a:rPr lang="lt-LT" sz="2400" dirty="0" err="1"/>
              <a:t>gyvūn</a:t>
            </a:r>
            <a:r>
              <a:rPr lang="lt-LT" sz="2400" dirty="0"/>
              <a:t>. kilmės medžiaga priemonės</a:t>
            </a:r>
            <a:endParaRPr lang="en-US" sz="2400" dirty="0" err="1"/>
          </a:p>
          <a:p>
            <a:r>
              <a:rPr lang="en-US" sz="2400" dirty="0" err="1"/>
              <a:t>- </a:t>
            </a:r>
            <a:r>
              <a:rPr lang="lt-LT" sz="2400" dirty="0"/>
              <a:t>Anatominė medžiaga</a:t>
            </a:r>
            <a:endParaRPr lang="en-US" sz="2400" dirty="0"/>
          </a:p>
        </p:txBody>
      </p:sp>
      <p:pic>
        <p:nvPicPr>
          <p:cNvPr id="15" name="Picture 14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74655BFB-151D-DFE9-B3CD-F69CA9F34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083" y="2528908"/>
            <a:ext cx="1028700" cy="1587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11296-5377-6D3A-012C-7CB8CCDD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3</a:t>
            </a:fld>
            <a:endParaRPr lang="en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FAE20F-6587-F5B2-8EFC-D584C6A239AF}"/>
              </a:ext>
            </a:extLst>
          </p:cNvPr>
          <p:cNvSpPr txBox="1"/>
          <p:nvPr/>
        </p:nvSpPr>
        <p:spPr>
          <a:xfrm>
            <a:off x="952696" y="3649742"/>
            <a:ext cx="270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- Farmacinės atliekos: </a:t>
            </a:r>
            <a:r>
              <a:rPr lang="lt-LT" dirty="0"/>
              <a:t>antibiotikai ir kt.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7D98F-9AEF-8E22-EB07-55CCA3ABD83B}"/>
              </a:ext>
            </a:extLst>
          </p:cNvPr>
          <p:cNvSpPr txBox="1"/>
          <p:nvPr/>
        </p:nvSpPr>
        <p:spPr>
          <a:xfrm>
            <a:off x="3931874" y="5503007"/>
            <a:ext cx="156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/>
              <a:t>Aštrūs:</a:t>
            </a:r>
          </a:p>
          <a:p>
            <a:r>
              <a:rPr lang="lt-LT" sz="2400"/>
              <a:t>- skalpeliai</a:t>
            </a:r>
          </a:p>
          <a:p>
            <a:r>
              <a:rPr lang="lt-LT" sz="2400"/>
              <a:t>- adatos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F73D60-D546-AA41-3FB8-A1872CFC4A2D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4712644" y="4441905"/>
            <a:ext cx="813907" cy="106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3576E5-D70F-1DC5-C769-A622EFA8C813}"/>
              </a:ext>
            </a:extLst>
          </p:cNvPr>
          <p:cNvSpPr txBox="1"/>
          <p:nvPr/>
        </p:nvSpPr>
        <p:spPr>
          <a:xfrm>
            <a:off x="6378055" y="5444294"/>
            <a:ext cx="156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/>
              <a:t>Aštrūs:</a:t>
            </a:r>
          </a:p>
          <a:p>
            <a:r>
              <a:rPr lang="lt-LT" sz="2400"/>
              <a:t>- skalpeliai</a:t>
            </a:r>
          </a:p>
          <a:p>
            <a:r>
              <a:rPr lang="lt-LT" sz="2400"/>
              <a:t>- adatos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8BF8ED-9EFE-B700-F0D2-5CB776B0957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507859" y="4451846"/>
            <a:ext cx="650966" cy="992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7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3DFFF35-65CA-862B-4D81-55880F4839AB}"/>
              </a:ext>
            </a:extLst>
          </p:cNvPr>
          <p:cNvSpPr/>
          <p:nvPr/>
        </p:nvSpPr>
        <p:spPr>
          <a:xfrm>
            <a:off x="10222395" y="2300680"/>
            <a:ext cx="2256022" cy="225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800" b="1"/>
          </a:p>
          <a:p>
            <a:pPr algn="ctr"/>
            <a:r>
              <a:rPr lang="lt-LT" sz="2800" b="1"/>
              <a:t>Lab.</a:t>
            </a:r>
          </a:p>
          <a:p>
            <a:pPr algn="ctr"/>
            <a:r>
              <a:rPr lang="lt-LT" sz="2800" b="1"/>
              <a:t>atliekos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B3F0C6-A29B-5CC7-80CE-447EBC89A96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9976799" y="1818516"/>
            <a:ext cx="575983" cy="812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45A75-74E1-B401-32E8-A4CC1DE13D94}"/>
              </a:ext>
            </a:extLst>
          </p:cNvPr>
          <p:cNvGrpSpPr/>
          <p:nvPr/>
        </p:nvGrpSpPr>
        <p:grpSpPr>
          <a:xfrm>
            <a:off x="7843801" y="-296"/>
            <a:ext cx="4044052" cy="1900217"/>
            <a:chOff x="7204397" y="-145056"/>
            <a:chExt cx="4044052" cy="190021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DFDD93-46CB-DFAA-61BC-EBB4FEF78108}"/>
                </a:ext>
              </a:extLst>
            </p:cNvPr>
            <p:cNvSpPr txBox="1"/>
            <p:nvPr/>
          </p:nvSpPr>
          <p:spPr>
            <a:xfrm>
              <a:off x="8723287" y="-145056"/>
              <a:ext cx="2525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400" b="1"/>
                <a:t>Geliai (dažyti ir nedažyti):</a:t>
              </a:r>
              <a:r>
                <a:rPr lang="lt-LT" sz="2400"/>
                <a:t> </a:t>
              </a:r>
            </a:p>
          </p:txBody>
        </p:sp>
        <p:pic>
          <p:nvPicPr>
            <p:cNvPr id="9" name="Picture 6" descr="What does gel electrophoresis reveal about DNA? | Socratic">
              <a:extLst>
                <a:ext uri="{FF2B5EF4-FFF2-40B4-BE49-F238E27FC236}">
                  <a16:creationId xmlns:a16="http://schemas.microsoft.com/office/drawing/2014/main" id="{1CC154D5-3CBD-9946-9D83-ED6E98673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7" t="16204" r="4142" b="3562"/>
            <a:stretch/>
          </p:blipFill>
          <p:spPr bwMode="auto">
            <a:xfrm>
              <a:off x="7204397" y="-28231"/>
              <a:ext cx="1481465" cy="178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4CEB25-E662-3366-207E-FDBD368F9396}"/>
                </a:ext>
              </a:extLst>
            </p:cNvPr>
            <p:cNvSpPr txBox="1"/>
            <p:nvPr/>
          </p:nvSpPr>
          <p:spPr>
            <a:xfrm>
              <a:off x="8747686" y="652971"/>
              <a:ext cx="1927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400"/>
                <a:t>- PAA </a:t>
              </a:r>
            </a:p>
            <a:p>
              <a:r>
                <a:rPr lang="lt-LT" sz="2400"/>
                <a:t>- agarozės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CCDA6E-F5B6-5DBF-EF88-52FD4CE10F89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7117267" y="1102960"/>
            <a:ext cx="5325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 picture containing cup, drink, bin&#10;&#10;Description automatically generated">
            <a:extLst>
              <a:ext uri="{FF2B5EF4-FFF2-40B4-BE49-F238E27FC236}">
                <a16:creationId xmlns:a16="http://schemas.microsoft.com/office/drawing/2014/main" id="{BF10FED2-7D40-4665-2D86-18B4B22A0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11"/>
          <a:stretch/>
        </p:blipFill>
        <p:spPr>
          <a:xfrm>
            <a:off x="5228312" y="20473"/>
            <a:ext cx="1888955" cy="2164974"/>
          </a:xfrm>
          <a:prstGeom prst="rect">
            <a:avLst/>
          </a:prstGeom>
        </p:spPr>
      </p:pic>
      <p:pic>
        <p:nvPicPr>
          <p:cNvPr id="3074" name="Picture 2" descr="127 Litre Hazardous Waste Bag | Seton">
            <a:extLst>
              <a:ext uri="{FF2B5EF4-FFF2-40B4-BE49-F238E27FC236}">
                <a16:creationId xmlns:a16="http://schemas.microsoft.com/office/drawing/2014/main" id="{543CBE04-A514-BD6E-223A-231C21A94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7" t="2156" r="18717" b="3726"/>
          <a:stretch/>
        </p:blipFill>
        <p:spPr bwMode="auto">
          <a:xfrm>
            <a:off x="2612823" y="14215"/>
            <a:ext cx="1888954" cy="21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23C12A-DF9B-2047-427F-D3228F301F51}"/>
              </a:ext>
            </a:extLst>
          </p:cNvPr>
          <p:cNvCxnSpPr>
            <a:cxnSpLocks/>
            <a:endCxn id="3074" idx="3"/>
          </p:cNvCxnSpPr>
          <p:nvPr/>
        </p:nvCxnSpPr>
        <p:spPr>
          <a:xfrm flipH="1">
            <a:off x="4501777" y="1096700"/>
            <a:ext cx="7191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0F37FC-E1C1-48BA-CE1D-870317B9C572}"/>
              </a:ext>
            </a:extLst>
          </p:cNvPr>
          <p:cNvCxnSpPr>
            <a:cxnSpLocks/>
            <a:stCxn id="3074" idx="1"/>
            <a:endCxn id="29" idx="7"/>
          </p:cNvCxnSpPr>
          <p:nvPr/>
        </p:nvCxnSpPr>
        <p:spPr>
          <a:xfrm flipH="1">
            <a:off x="1308831" y="1096700"/>
            <a:ext cx="1303992" cy="1682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3C8DD2D-530D-9E57-10EC-C74FFCC39C17}"/>
              </a:ext>
            </a:extLst>
          </p:cNvPr>
          <p:cNvSpPr/>
          <p:nvPr/>
        </p:nvSpPr>
        <p:spPr>
          <a:xfrm>
            <a:off x="-616804" y="2448597"/>
            <a:ext cx="2256022" cy="22566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/>
              <a:t>Rampa</a:t>
            </a:r>
          </a:p>
          <a:p>
            <a:pPr algn="ctr"/>
            <a:r>
              <a:rPr lang="lt-LT" sz="2800" b="1"/>
              <a:t>-1 a.</a:t>
            </a:r>
          </a:p>
        </p:txBody>
      </p:sp>
      <p:pic>
        <p:nvPicPr>
          <p:cNvPr id="30" name="Picture 4" descr="Bulk Disposable Surgical Caps &amp; Medical Hats | The Kare Lab">
            <a:extLst>
              <a:ext uri="{FF2B5EF4-FFF2-40B4-BE49-F238E27FC236}">
                <a16:creationId xmlns:a16="http://schemas.microsoft.com/office/drawing/2014/main" id="{023B8F89-8137-0417-2F88-CDD4F01C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29" y="3429000"/>
            <a:ext cx="1165216" cy="10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49F7B6A-BE9D-994D-EF79-547DEAB8C96F}"/>
              </a:ext>
            </a:extLst>
          </p:cNvPr>
          <p:cNvSpPr txBox="1"/>
          <p:nvPr/>
        </p:nvSpPr>
        <p:spPr>
          <a:xfrm>
            <a:off x="6950220" y="3319313"/>
            <a:ext cx="205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- mėgintuvėliai</a:t>
            </a:r>
          </a:p>
          <a:p>
            <a:r>
              <a:rPr lang="lt-LT" sz="2400"/>
              <a:t>- antgaliai</a:t>
            </a:r>
          </a:p>
          <a:p>
            <a:r>
              <a:rPr lang="lt-LT" sz="2400"/>
              <a:t>- pirštinės</a:t>
            </a:r>
          </a:p>
          <a:p>
            <a:r>
              <a:rPr lang="lt-LT" sz="2400"/>
              <a:t>- šluostės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2A5BB9-18AB-F72E-8208-2D1681DC8DD4}"/>
              </a:ext>
            </a:extLst>
          </p:cNvPr>
          <p:cNvSpPr txBox="1"/>
          <p:nvPr/>
        </p:nvSpPr>
        <p:spPr>
          <a:xfrm>
            <a:off x="5000085" y="2857648"/>
            <a:ext cx="415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400" b="1" dirty="0"/>
              <a:t>Kita </a:t>
            </a:r>
            <a:r>
              <a:rPr lang="lt-LT" sz="2400" dirty="0"/>
              <a:t>(neinfekuota, bet užteršta)</a:t>
            </a:r>
            <a:r>
              <a:rPr lang="lt-LT" sz="2400" b="1" dirty="0"/>
              <a:t>: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D49DE5-0E5F-1EE7-B53D-0268FB5ACE96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9362691" y="3422736"/>
            <a:ext cx="859704" cy="6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2" descr="127 Litre Hazardous Waste Bag | Seton">
            <a:extLst>
              <a:ext uri="{FF2B5EF4-FFF2-40B4-BE49-F238E27FC236}">
                <a16:creationId xmlns:a16="http://schemas.microsoft.com/office/drawing/2014/main" id="{83C2103E-C2BF-AF9D-9DE8-5A660C100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7" t="2156" r="18717" b="3726"/>
          <a:stretch/>
        </p:blipFill>
        <p:spPr bwMode="auto">
          <a:xfrm>
            <a:off x="2612823" y="2501322"/>
            <a:ext cx="1888954" cy="21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65CA44-EAC4-2F6C-E9D9-18B0F1B3B0E3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4501777" y="3583807"/>
            <a:ext cx="9736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056968-0162-C9B1-0021-AF6CADDD60F0}"/>
              </a:ext>
            </a:extLst>
          </p:cNvPr>
          <p:cNvCxnSpPr>
            <a:cxnSpLocks/>
            <a:stCxn id="35" idx="1"/>
            <a:endCxn id="29" idx="6"/>
          </p:cNvCxnSpPr>
          <p:nvPr/>
        </p:nvCxnSpPr>
        <p:spPr>
          <a:xfrm flipH="1" flipV="1">
            <a:off x="1639218" y="3576918"/>
            <a:ext cx="973605" cy="6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2" descr="Fertilisers: Government to bring PLI scheme to promote domestic agro- chemicals manufacturing: Mandaviya - The Economic Times">
            <a:extLst>
              <a:ext uri="{FF2B5EF4-FFF2-40B4-BE49-F238E27FC236}">
                <a16:creationId xmlns:a16="http://schemas.microsoft.com/office/drawing/2014/main" id="{E72FC0F4-EC8D-83E9-EB20-0921BDFF7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/>
        </p:blipFill>
        <p:spPr bwMode="auto">
          <a:xfrm>
            <a:off x="7886147" y="5615299"/>
            <a:ext cx="1770932" cy="10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F46C287-F8E9-C72A-91F2-AB51009ACE1B}"/>
              </a:ext>
            </a:extLst>
          </p:cNvPr>
          <p:cNvSpPr txBox="1"/>
          <p:nvPr/>
        </p:nvSpPr>
        <p:spPr>
          <a:xfrm>
            <a:off x="9345701" y="5552843"/>
            <a:ext cx="2301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/>
              <a:t>- sunkieji metalai</a:t>
            </a:r>
          </a:p>
          <a:p>
            <a:r>
              <a:rPr lang="lt-LT" sz="2400"/>
              <a:t>- neorganika</a:t>
            </a:r>
          </a:p>
          <a:p>
            <a:r>
              <a:rPr lang="lt-LT" sz="2400"/>
              <a:t>- organika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081C20-EC50-FD1A-DBE0-5E3845A557E1}"/>
              </a:ext>
            </a:extLst>
          </p:cNvPr>
          <p:cNvSpPr txBox="1"/>
          <p:nvPr/>
        </p:nvSpPr>
        <p:spPr>
          <a:xfrm>
            <a:off x="7648865" y="5184535"/>
            <a:ext cx="256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/>
              <a:t>Chemikalai:</a:t>
            </a:r>
            <a:endParaRPr lang="lt-LT" sz="200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333815-206F-79E8-C5B0-9EFEDCD1571D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9792543" y="4226844"/>
            <a:ext cx="760239" cy="957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5FA1C0-4903-B29B-1196-8893CE2C3182}"/>
              </a:ext>
            </a:extLst>
          </p:cNvPr>
          <p:cNvCxnSpPr>
            <a:cxnSpLocks/>
          </p:cNvCxnSpPr>
          <p:nvPr/>
        </p:nvCxnSpPr>
        <p:spPr>
          <a:xfrm flipH="1">
            <a:off x="1758905" y="6156904"/>
            <a:ext cx="1573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9E4D4A-288C-384D-F9F3-BD8BA69C9703}"/>
              </a:ext>
            </a:extLst>
          </p:cNvPr>
          <p:cNvSpPr txBox="1"/>
          <p:nvPr/>
        </p:nvSpPr>
        <p:spPr>
          <a:xfrm>
            <a:off x="1635717" y="3204347"/>
            <a:ext cx="113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18 01 04</a:t>
            </a:r>
            <a:endParaRPr lang="lt-LT" b="1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C83D52-04D2-BD85-565F-518844234063}"/>
              </a:ext>
            </a:extLst>
          </p:cNvPr>
          <p:cNvCxnSpPr>
            <a:cxnSpLocks/>
          </p:cNvCxnSpPr>
          <p:nvPr/>
        </p:nvCxnSpPr>
        <p:spPr>
          <a:xfrm flipH="1">
            <a:off x="7117267" y="6156904"/>
            <a:ext cx="9736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4AEFFA-B198-95E3-A50B-E707D19509B7}"/>
              </a:ext>
            </a:extLst>
          </p:cNvPr>
          <p:cNvSpPr txBox="1"/>
          <p:nvPr/>
        </p:nvSpPr>
        <p:spPr>
          <a:xfrm>
            <a:off x="-34481" y="5698479"/>
            <a:ext cx="188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/>
              <a:t>Atliekų surinkėjas</a:t>
            </a:r>
          </a:p>
        </p:txBody>
      </p:sp>
      <p:pic>
        <p:nvPicPr>
          <p:cNvPr id="25" name="Picture 24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7492A064-6C83-D15E-A233-9AF3FF269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3988" y="4932367"/>
            <a:ext cx="995423" cy="16734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E5E955F-45A6-0070-42A3-D3472C19085C}"/>
              </a:ext>
            </a:extLst>
          </p:cNvPr>
          <p:cNvSpPr txBox="1"/>
          <p:nvPr/>
        </p:nvSpPr>
        <p:spPr>
          <a:xfrm>
            <a:off x="2716910" y="6396335"/>
            <a:ext cx="519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Saugoma tinkamoje surinkimo taroje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7C6CEA-917E-B52E-6C15-F8579836C982}"/>
              </a:ext>
            </a:extLst>
          </p:cNvPr>
          <p:cNvSpPr txBox="1"/>
          <p:nvPr/>
        </p:nvSpPr>
        <p:spPr>
          <a:xfrm>
            <a:off x="877463" y="1516460"/>
            <a:ext cx="1202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T" b="1">
                <a:latin typeface="Arial" panose="020B0604020202020204" pitchFamily="34" charset="0"/>
                <a:cs typeface="Arial" panose="020B0604020202020204" pitchFamily="34" charset="0"/>
              </a:rPr>
              <a:t>16 05 06*</a:t>
            </a:r>
            <a:endParaRPr lang="lt-LT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7924E-504D-AA81-E733-1D342E19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4</a:t>
            </a:fld>
            <a:endParaRPr lang="en-LT"/>
          </a:p>
        </p:txBody>
      </p:sp>
      <p:pic>
        <p:nvPicPr>
          <p:cNvPr id="6" name="Picture 5" descr="A picture containing cup, drink, bin&#10;&#10;Description automatically generated">
            <a:extLst>
              <a:ext uri="{FF2B5EF4-FFF2-40B4-BE49-F238E27FC236}">
                <a16:creationId xmlns:a16="http://schemas.microsoft.com/office/drawing/2014/main" id="{44A176E6-A4A5-4780-5463-9A7E12DAE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11"/>
          <a:stretch/>
        </p:blipFill>
        <p:spPr>
          <a:xfrm>
            <a:off x="4378199" y="3682195"/>
            <a:ext cx="842743" cy="965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96DED-A651-F91A-28FD-C7270F61E2D3}"/>
              </a:ext>
            </a:extLst>
          </p:cNvPr>
          <p:cNvSpPr txBox="1"/>
          <p:nvPr/>
        </p:nvSpPr>
        <p:spPr>
          <a:xfrm>
            <a:off x="4036805" y="4544571"/>
            <a:ext cx="205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Aštriems (</a:t>
            </a:r>
            <a:r>
              <a:rPr lang="lt-LT" b="1" dirty="0"/>
              <a:t>18 01 01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C3B89-5362-EB20-313F-E9BDA32216AD}"/>
              </a:ext>
            </a:extLst>
          </p:cNvPr>
          <p:cNvSpPr txBox="1"/>
          <p:nvPr/>
        </p:nvSpPr>
        <p:spPr>
          <a:xfrm>
            <a:off x="9730566" y="2806051"/>
            <a:ext cx="251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NEINFEKUOTOS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FDEB6-A138-2E9A-81B3-41A7507DE5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109" y="4821791"/>
            <a:ext cx="1931381" cy="19313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DA7BCF-D91A-6208-48E2-40B99E20E540}"/>
              </a:ext>
            </a:extLst>
          </p:cNvPr>
          <p:cNvSpPr txBox="1"/>
          <p:nvPr/>
        </p:nvSpPr>
        <p:spPr>
          <a:xfrm>
            <a:off x="2003536" y="5753086"/>
            <a:ext cx="113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kodas</a:t>
            </a:r>
            <a:endParaRPr lang="lt-LT" b="1"/>
          </a:p>
        </p:txBody>
      </p:sp>
    </p:spTree>
    <p:extLst>
      <p:ext uri="{BB962C8B-B14F-4D97-AF65-F5344CB8AC3E}">
        <p14:creationId xmlns:p14="http://schemas.microsoft.com/office/powerpoint/2010/main" val="290099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rtilisers: Government to bring PLI scheme to promote domestic agro- chemicals manufacturing: Mandaviya - The Economic Times">
            <a:extLst>
              <a:ext uri="{FF2B5EF4-FFF2-40B4-BE49-F238E27FC236}">
                <a16:creationId xmlns:a16="http://schemas.microsoft.com/office/drawing/2014/main" id="{98AECDBC-BDAC-27C5-4039-61C180265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/>
        </p:blipFill>
        <p:spPr bwMode="auto">
          <a:xfrm>
            <a:off x="220218" y="66270"/>
            <a:ext cx="1770932" cy="10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AA75F-282F-227E-EA6A-EBDBC0EB88B7}"/>
              </a:ext>
            </a:extLst>
          </p:cNvPr>
          <p:cNvSpPr txBox="1"/>
          <p:nvPr/>
        </p:nvSpPr>
        <p:spPr>
          <a:xfrm>
            <a:off x="1673949" y="351990"/>
            <a:ext cx="194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/>
              <a:t>Chemikalai:</a:t>
            </a:r>
            <a:endParaRPr lang="lt-LT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10881-887D-794B-5864-341570B53E83}"/>
              </a:ext>
            </a:extLst>
          </p:cNvPr>
          <p:cNvSpPr txBox="1"/>
          <p:nvPr/>
        </p:nvSpPr>
        <p:spPr>
          <a:xfrm>
            <a:off x="7169549" y="1501350"/>
            <a:ext cx="446198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lt-LT" sz="2400" dirty="0"/>
              <a:t>Neorganinės (</a:t>
            </a:r>
            <a:r>
              <a:rPr lang="lt-LT" sz="2400" dirty="0">
                <a:cs typeface="Arial" panose="020B0604020202020204" pitchFamily="34" charset="0"/>
              </a:rPr>
              <a:t>16 05 07</a:t>
            </a:r>
            <a:r>
              <a:rPr lang="en-US" sz="2400" dirty="0">
                <a:cs typeface="Arial" panose="020B0604020202020204" pitchFamily="34" charset="0"/>
              </a:rPr>
              <a:t>*</a:t>
            </a:r>
            <a:r>
              <a:rPr lang="lt-LT" sz="2400" dirty="0">
                <a:cs typeface="Arial" panose="020B0604020202020204" pitchFamily="34" charset="0"/>
              </a:rPr>
              <a:t>)</a:t>
            </a:r>
            <a:endParaRPr lang="lt-L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A7E2-D7FC-E0B3-AC34-14120789EB25}"/>
              </a:ext>
            </a:extLst>
          </p:cNvPr>
          <p:cNvSpPr txBox="1"/>
          <p:nvPr/>
        </p:nvSpPr>
        <p:spPr>
          <a:xfrm>
            <a:off x="7169550" y="2055248"/>
            <a:ext cx="446198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dirty="0"/>
              <a:t>Organinės (16 05 08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CCA40-A75D-21B5-9611-9B47582B2DB6}"/>
              </a:ext>
            </a:extLst>
          </p:cNvPr>
          <p:cNvSpPr txBox="1"/>
          <p:nvPr/>
        </p:nvSpPr>
        <p:spPr>
          <a:xfrm>
            <a:off x="216252" y="2665976"/>
            <a:ext cx="363849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t-LT" sz="2400" dirty="0"/>
              <a:t>Sunkieji metalai (</a:t>
            </a:r>
            <a:r>
              <a:rPr lang="en-US" sz="2400" dirty="0"/>
              <a:t>0</a:t>
            </a:r>
            <a:r>
              <a:rPr lang="lt-LT" sz="2400" dirty="0"/>
              <a:t>6 04 05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pic>
        <p:nvPicPr>
          <p:cNvPr id="60" name="Picture 59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20F5C78-2C7A-CB33-B581-8D91D179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05" y="42941"/>
            <a:ext cx="990113" cy="166453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930702D-216A-C7D0-2D34-48CD0C6A96D3}"/>
              </a:ext>
            </a:extLst>
          </p:cNvPr>
          <p:cNvSpPr txBox="1"/>
          <p:nvPr/>
        </p:nvSpPr>
        <p:spPr>
          <a:xfrm>
            <a:off x="220218" y="1696236"/>
            <a:ext cx="55518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lt-LT" sz="2400" dirty="0"/>
              <a:t>Užterštos pakuotės/plastikas (</a:t>
            </a:r>
            <a:r>
              <a:rPr lang="lt-LT" sz="2400" dirty="0">
                <a:cs typeface="Arial" panose="020B0604020202020204" pitchFamily="34" charset="0"/>
              </a:rPr>
              <a:t>15 01 10</a:t>
            </a:r>
            <a:r>
              <a:rPr lang="en-US" sz="2400" dirty="0">
                <a:cs typeface="Arial" panose="020B0604020202020204" pitchFamily="34" charset="0"/>
              </a:rPr>
              <a:t>*</a:t>
            </a:r>
            <a:r>
              <a:rPr lang="lt-LT" sz="2400" dirty="0">
                <a:cs typeface="Arial" panose="020B0604020202020204" pitchFamily="34" charset="0"/>
              </a:rPr>
              <a:t>)</a:t>
            </a:r>
            <a:endParaRPr lang="lt-LT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0EA2C8-C8C9-53BF-F2A6-90747119B81F}"/>
              </a:ext>
            </a:extLst>
          </p:cNvPr>
          <p:cNvSpPr txBox="1"/>
          <p:nvPr/>
        </p:nvSpPr>
        <p:spPr>
          <a:xfrm>
            <a:off x="220218" y="3635716"/>
            <a:ext cx="570572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lt-LT" sz="2400" dirty="0"/>
              <a:t>Sunkieji metalai + kietos druskos (06 03 13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A4A364-2ABA-064F-38C2-C8972CCD7263}"/>
              </a:ext>
            </a:extLst>
          </p:cNvPr>
          <p:cNvSpPr txBox="1"/>
          <p:nvPr/>
        </p:nvSpPr>
        <p:spPr>
          <a:xfrm>
            <a:off x="7046666" y="239767"/>
            <a:ext cx="470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400"/>
              <a:t>Cheminės medžiagos, kurių sudėtyje yra pavojingųjų medžiagų arba kurios iš jų sudarytos: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44DA32-3086-74D2-0550-D64EC3B8C117}"/>
              </a:ext>
            </a:extLst>
          </p:cNvPr>
          <p:cNvSpPr txBox="1"/>
          <p:nvPr/>
        </p:nvSpPr>
        <p:spPr>
          <a:xfrm>
            <a:off x="7169550" y="2609142"/>
            <a:ext cx="446198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dirty="0"/>
              <a:t>Kitos (16 05 09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6D8AD-7D7A-FA4E-BA8E-0F74D5BFD437}"/>
              </a:ext>
            </a:extLst>
          </p:cNvPr>
          <p:cNvSpPr txBox="1"/>
          <p:nvPr/>
        </p:nvSpPr>
        <p:spPr>
          <a:xfrm>
            <a:off x="220217" y="4528340"/>
            <a:ext cx="446198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dirty="0"/>
              <a:t>Organiniai tirpikliai (07 01 04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378E11-CB64-9D27-44D9-7B6DC991D43A}"/>
              </a:ext>
            </a:extLst>
          </p:cNvPr>
          <p:cNvSpPr txBox="1"/>
          <p:nvPr/>
        </p:nvSpPr>
        <p:spPr>
          <a:xfrm>
            <a:off x="220217" y="5449665"/>
            <a:ext cx="527870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dirty="0"/>
              <a:t>Akumuliatoriai/ baterijos (švino 16 06 01</a:t>
            </a:r>
            <a:r>
              <a:rPr lang="en-US" sz="2400" dirty="0"/>
              <a:t>*</a:t>
            </a:r>
            <a:r>
              <a:rPr lang="lt-LT" sz="2400" dirty="0"/>
              <a:t>; kiti 16 06 05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36B24-E566-CE9D-2929-9002C44366B1}"/>
              </a:ext>
            </a:extLst>
          </p:cNvPr>
          <p:cNvSpPr txBox="1"/>
          <p:nvPr/>
        </p:nvSpPr>
        <p:spPr>
          <a:xfrm>
            <a:off x="7169550" y="3299797"/>
            <a:ext cx="487713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sz="2400" dirty="0"/>
              <a:t>Antibiotikai ir jų tirpalai (ir kiti </a:t>
            </a:r>
            <a:r>
              <a:rPr lang="lt-LT" sz="2400" dirty="0" err="1"/>
              <a:t>citotokiniai</a:t>
            </a:r>
            <a:r>
              <a:rPr lang="lt-LT" sz="2400" dirty="0"/>
              <a:t>/</a:t>
            </a:r>
            <a:r>
              <a:rPr lang="lt-LT" sz="2400" dirty="0" err="1"/>
              <a:t>citostatiniai</a:t>
            </a:r>
            <a:r>
              <a:rPr lang="lt-LT" sz="2400" dirty="0"/>
              <a:t>) (18 01 08</a:t>
            </a:r>
            <a:r>
              <a:rPr lang="en-US" sz="2400" dirty="0"/>
              <a:t>*</a:t>
            </a:r>
            <a:r>
              <a:rPr lang="lt-LT" sz="24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ACF07-67C4-9D16-8FF2-FC606121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5</a:t>
            </a:fld>
            <a:endParaRPr lang="en-LT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731E325-A0FE-201D-4EC2-D57ADBC635A7}"/>
              </a:ext>
            </a:extLst>
          </p:cNvPr>
          <p:cNvSpPr/>
          <p:nvPr/>
        </p:nvSpPr>
        <p:spPr>
          <a:xfrm>
            <a:off x="6742529" y="3163036"/>
            <a:ext cx="427020" cy="33228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C32D0-3DDC-2622-6059-4E5E96255E6E}"/>
              </a:ext>
            </a:extLst>
          </p:cNvPr>
          <p:cNvSpPr txBox="1"/>
          <p:nvPr/>
        </p:nvSpPr>
        <p:spPr>
          <a:xfrm>
            <a:off x="5449472" y="4766310"/>
            <a:ext cx="129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Farmacin</a:t>
            </a:r>
            <a:r>
              <a:rPr lang="lt-LT" b="1" dirty="0"/>
              <a:t>ės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94A4-8C0E-4E9B-3B7D-057CC1CC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44" y="-125760"/>
            <a:ext cx="1931381" cy="19313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34240-FA6C-EC5B-D0F3-693E991C0229}"/>
              </a:ext>
            </a:extLst>
          </p:cNvPr>
          <p:cNvSpPr txBox="1"/>
          <p:nvPr/>
        </p:nvSpPr>
        <p:spPr>
          <a:xfrm>
            <a:off x="7169549" y="4239853"/>
            <a:ext cx="4877138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sz="2000" dirty="0"/>
              <a:t>Žmonių sveikatos saugos, ligų diagnostikos, prevencijos, gydymo ir (arba) su tuo susijusių mokslinių tyrimų metu susidariusios atliekos (18 01 06*)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2DCC1-B6FB-E791-3830-20D235B1E9BE}"/>
              </a:ext>
            </a:extLst>
          </p:cNvPr>
          <p:cNvSpPr txBox="1"/>
          <p:nvPr/>
        </p:nvSpPr>
        <p:spPr>
          <a:xfrm>
            <a:off x="7169549" y="5699746"/>
            <a:ext cx="487713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sz="2000" dirty="0"/>
              <a:t>Gyvūnų ligų diagnostikos, slaugos, gydymo ar prevencijos atliekos (18 02 05*)</a:t>
            </a:r>
          </a:p>
        </p:txBody>
      </p:sp>
    </p:spTree>
    <p:extLst>
      <p:ext uri="{BB962C8B-B14F-4D97-AF65-F5344CB8AC3E}">
        <p14:creationId xmlns:p14="http://schemas.microsoft.com/office/powerpoint/2010/main" val="275118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mall Autoclave Bag, Capacity: 5 kg, Rs 170/kg Sri Krishna Polymers | ID:  22425113312">
            <a:extLst>
              <a:ext uri="{FF2B5EF4-FFF2-40B4-BE49-F238E27FC236}">
                <a16:creationId xmlns:a16="http://schemas.microsoft.com/office/drawing/2014/main" id="{5C844BC1-CD92-294A-DC4C-5219E924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39" y="3743203"/>
            <a:ext cx="1217176" cy="12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B0D9216-002D-2430-C684-07305FB14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348" y="493736"/>
            <a:ext cx="942395" cy="15843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7032D-3965-C4A9-7E46-369782C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A1D29-8E4F-23AC-54C0-D314EF5748EF}"/>
              </a:ext>
            </a:extLst>
          </p:cNvPr>
          <p:cNvSpPr txBox="1"/>
          <p:nvPr/>
        </p:nvSpPr>
        <p:spPr>
          <a:xfrm>
            <a:off x="0" y="0"/>
            <a:ext cx="731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INFEKUOTOS ATLIEKOS (žymima kodu 18 01 03</a:t>
            </a:r>
            <a:r>
              <a:rPr lang="en-US" sz="2800" b="1" dirty="0"/>
              <a:t>*)</a:t>
            </a:r>
            <a:endParaRPr lang="lt-LT" sz="28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A423DD-73D5-117F-90F7-B8A878993F58}"/>
              </a:ext>
            </a:extLst>
          </p:cNvPr>
          <p:cNvCxnSpPr>
            <a:cxnSpLocks/>
          </p:cNvCxnSpPr>
          <p:nvPr/>
        </p:nvCxnSpPr>
        <p:spPr>
          <a:xfrm flipV="1">
            <a:off x="1166359" y="1541903"/>
            <a:ext cx="833265" cy="1079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133EF4-FD6D-A298-73B8-6BE712E9D145}"/>
              </a:ext>
            </a:extLst>
          </p:cNvPr>
          <p:cNvCxnSpPr>
            <a:cxnSpLocks/>
          </p:cNvCxnSpPr>
          <p:nvPr/>
        </p:nvCxnSpPr>
        <p:spPr>
          <a:xfrm>
            <a:off x="1166359" y="4585336"/>
            <a:ext cx="1145084" cy="754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1089F-F163-57B9-B2F6-8AEFFEF7CC88}"/>
              </a:ext>
            </a:extLst>
          </p:cNvPr>
          <p:cNvCxnSpPr>
            <a:cxnSpLocks/>
          </p:cNvCxnSpPr>
          <p:nvPr/>
        </p:nvCxnSpPr>
        <p:spPr>
          <a:xfrm>
            <a:off x="2311443" y="3698375"/>
            <a:ext cx="5681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EB0182-E4DC-1BF3-A629-7E46BECDCCB0}"/>
              </a:ext>
            </a:extLst>
          </p:cNvPr>
          <p:cNvSpPr txBox="1"/>
          <p:nvPr/>
        </p:nvSpPr>
        <p:spPr>
          <a:xfrm>
            <a:off x="1987329" y="719615"/>
            <a:ext cx="2711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Skystos atliekos </a:t>
            </a:r>
            <a:r>
              <a:rPr lang="lt-LT" sz="2000" dirty="0"/>
              <a:t>(kraujas, kraujo produktai, seilės, pūliai, skrepliai ir kt.)</a:t>
            </a:r>
            <a:endParaRPr lang="en-US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DA53F3-7C7D-6FC0-D10F-417DC3D1C87B}"/>
              </a:ext>
            </a:extLst>
          </p:cNvPr>
          <p:cNvCxnSpPr>
            <a:cxnSpLocks/>
          </p:cNvCxnSpPr>
          <p:nvPr/>
        </p:nvCxnSpPr>
        <p:spPr>
          <a:xfrm flipV="1">
            <a:off x="4391024" y="1254800"/>
            <a:ext cx="947372" cy="9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90D00A-ECB9-EC5D-B2DD-7EF35F930266}"/>
              </a:ext>
            </a:extLst>
          </p:cNvPr>
          <p:cNvCxnSpPr>
            <a:cxnSpLocks/>
          </p:cNvCxnSpPr>
          <p:nvPr/>
        </p:nvCxnSpPr>
        <p:spPr>
          <a:xfrm flipH="1">
            <a:off x="6378337" y="877877"/>
            <a:ext cx="2014101" cy="348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16">
            <a:extLst>
              <a:ext uri="{FF2B5EF4-FFF2-40B4-BE49-F238E27FC236}">
                <a16:creationId xmlns:a16="http://schemas.microsoft.com/office/drawing/2014/main" id="{9013A00F-F21B-4445-B213-9F1295183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r="25391"/>
          <a:stretch/>
        </p:blipFill>
        <p:spPr bwMode="auto">
          <a:xfrm>
            <a:off x="8552775" y="36517"/>
            <a:ext cx="1187061" cy="23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006928C-EC01-DB29-4F2C-40550F2EEEE2}"/>
              </a:ext>
            </a:extLst>
          </p:cNvPr>
          <p:cNvSpPr txBox="1"/>
          <p:nvPr/>
        </p:nvSpPr>
        <p:spPr>
          <a:xfrm>
            <a:off x="4921544" y="1935370"/>
            <a:ext cx="213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Surinkimo tara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742A6E-0255-178F-BFBB-55CA0C01635A}"/>
              </a:ext>
            </a:extLst>
          </p:cNvPr>
          <p:cNvSpPr txBox="1"/>
          <p:nvPr/>
        </p:nvSpPr>
        <p:spPr>
          <a:xfrm>
            <a:off x="6257151" y="1219574"/>
            <a:ext cx="253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Užpilama </a:t>
            </a:r>
            <a:r>
              <a:rPr lang="lt-LT" dirty="0" err="1"/>
              <a:t>biocidu pagal gamintojo instrukciją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105AC4-8C83-5384-4570-9A24270F52C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991448" y="2304702"/>
            <a:ext cx="1324786" cy="345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92A757-6107-921F-6627-41FCEB6B03FE}"/>
              </a:ext>
            </a:extLst>
          </p:cNvPr>
          <p:cNvSpPr txBox="1"/>
          <p:nvPr/>
        </p:nvSpPr>
        <p:spPr>
          <a:xfrm>
            <a:off x="7226451" y="2586220"/>
            <a:ext cx="289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Nukenksminus į kanalizaciją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80FC42-FAB4-FB18-58F0-DDE824FB2A39}"/>
              </a:ext>
            </a:extLst>
          </p:cNvPr>
          <p:cNvSpPr txBox="1"/>
          <p:nvPr/>
        </p:nvSpPr>
        <p:spPr>
          <a:xfrm>
            <a:off x="4664588" y="912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1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F181D5-424B-C398-2195-EEC0596E738F}"/>
              </a:ext>
            </a:extLst>
          </p:cNvPr>
          <p:cNvSpPr txBox="1"/>
          <p:nvPr/>
        </p:nvSpPr>
        <p:spPr>
          <a:xfrm>
            <a:off x="7100922" y="725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2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5F51DB-56DC-7EC9-27C4-89CD49492E2B}"/>
              </a:ext>
            </a:extLst>
          </p:cNvPr>
          <p:cNvSpPr txBox="1"/>
          <p:nvPr/>
        </p:nvSpPr>
        <p:spPr>
          <a:xfrm>
            <a:off x="6720067" y="21597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75F925-A646-6B31-3683-2CA795FDEFD4}"/>
              </a:ext>
            </a:extLst>
          </p:cNvPr>
          <p:cNvSpPr txBox="1"/>
          <p:nvPr/>
        </p:nvSpPr>
        <p:spPr>
          <a:xfrm>
            <a:off x="2900651" y="3036655"/>
            <a:ext cx="1490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Infekuotos </a:t>
            </a:r>
            <a:r>
              <a:rPr lang="lt-LT" sz="2000" dirty="0" err="1"/>
              <a:t>gyvūn</a:t>
            </a:r>
            <a:r>
              <a:rPr lang="lt-LT" sz="2000" dirty="0"/>
              <a:t>. kilmės medžiaga priemonės</a:t>
            </a:r>
            <a:endParaRPr lang="en-US" sz="2000" dirty="0"/>
          </a:p>
        </p:txBody>
      </p:sp>
      <p:pic>
        <p:nvPicPr>
          <p:cNvPr id="44" name="Picture 43" descr="A picture containing cup, drink, bin&#10;&#10;Description automatically generated">
            <a:extLst>
              <a:ext uri="{FF2B5EF4-FFF2-40B4-BE49-F238E27FC236}">
                <a16:creationId xmlns:a16="http://schemas.microsoft.com/office/drawing/2014/main" id="{9A5C421F-71C0-A349-7AFD-06619DA9E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11"/>
          <a:stretch/>
        </p:blipFill>
        <p:spPr>
          <a:xfrm>
            <a:off x="5248172" y="2562259"/>
            <a:ext cx="1082178" cy="124030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4C816F-4AD5-115F-BEB3-D87C417166BA}"/>
              </a:ext>
            </a:extLst>
          </p:cNvPr>
          <p:cNvCxnSpPr>
            <a:cxnSpLocks/>
          </p:cNvCxnSpPr>
          <p:nvPr/>
        </p:nvCxnSpPr>
        <p:spPr>
          <a:xfrm flipV="1">
            <a:off x="4363625" y="3282912"/>
            <a:ext cx="938200" cy="1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05F594-A69D-F6E1-14F7-E4A8609F0CF8}"/>
              </a:ext>
            </a:extLst>
          </p:cNvPr>
          <p:cNvCxnSpPr>
            <a:cxnSpLocks/>
          </p:cNvCxnSpPr>
          <p:nvPr/>
        </p:nvCxnSpPr>
        <p:spPr>
          <a:xfrm>
            <a:off x="6245472" y="3284261"/>
            <a:ext cx="478506" cy="402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F00F955-9701-5A07-5994-2D80B21CD0E9}"/>
              </a:ext>
            </a:extLst>
          </p:cNvPr>
          <p:cNvSpPr txBox="1"/>
          <p:nvPr/>
        </p:nvSpPr>
        <p:spPr>
          <a:xfrm>
            <a:off x="6754247" y="3496247"/>
            <a:ext cx="184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Autoklavuoti</a:t>
            </a:r>
            <a:endParaRPr lang="lt-LT" sz="2000" dirty="0" err="1"/>
          </a:p>
          <a:p>
            <a:r>
              <a:rPr lang="lt-LT" sz="2000" dirty="0" err="1"/>
              <a:t>C005</a:t>
            </a:r>
            <a:endParaRPr lang="en-US" sz="20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9FD8C5-999E-6197-1881-312F77837E20}"/>
              </a:ext>
            </a:extLst>
          </p:cNvPr>
          <p:cNvSpPr/>
          <p:nvPr/>
        </p:nvSpPr>
        <p:spPr>
          <a:xfrm>
            <a:off x="10117578" y="2723941"/>
            <a:ext cx="2256022" cy="22566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dirty="0"/>
              <a:t>Rampa</a:t>
            </a:r>
          </a:p>
          <a:p>
            <a:pPr algn="ctr"/>
            <a:r>
              <a:rPr lang="lt-LT" sz="2800" b="1" dirty="0"/>
              <a:t>-1 a.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180EA3A-D5DF-2F11-E20E-DAF91A65C9CA}"/>
              </a:ext>
            </a:extLst>
          </p:cNvPr>
          <p:cNvCxnSpPr>
            <a:cxnSpLocks/>
            <a:stCxn id="46" idx="3"/>
            <a:endCxn id="48" idx="2"/>
          </p:cNvCxnSpPr>
          <p:nvPr/>
        </p:nvCxnSpPr>
        <p:spPr>
          <a:xfrm>
            <a:off x="8595053" y="3850190"/>
            <a:ext cx="1522525" cy="2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D2ADC5E-C4DB-C81A-CB91-445B4A76E421}"/>
              </a:ext>
            </a:extLst>
          </p:cNvPr>
          <p:cNvSpPr txBox="1"/>
          <p:nvPr/>
        </p:nvSpPr>
        <p:spPr>
          <a:xfrm>
            <a:off x="8624414" y="3252097"/>
            <a:ext cx="128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18 01 01 </a:t>
            </a:r>
            <a:r>
              <a:rPr lang="lt-LT" dirty="0"/>
              <a:t>–aštriems;</a:t>
            </a:r>
          </a:p>
          <a:p>
            <a:r>
              <a:rPr lang="lt-LT" b="1" dirty="0"/>
              <a:t>18 01 04 </a:t>
            </a:r>
            <a:r>
              <a:rPr lang="lt-LT" dirty="0"/>
              <a:t>– neaštriems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7BBE12-989F-D3A8-86D4-1D77249FB00B}"/>
              </a:ext>
            </a:extLst>
          </p:cNvPr>
          <p:cNvCxnSpPr>
            <a:cxnSpLocks/>
          </p:cNvCxnSpPr>
          <p:nvPr/>
        </p:nvCxnSpPr>
        <p:spPr>
          <a:xfrm>
            <a:off x="4262236" y="4487291"/>
            <a:ext cx="10395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3246822-7209-65B6-983F-4DDAFA4B781E}"/>
              </a:ext>
            </a:extLst>
          </p:cNvPr>
          <p:cNvSpPr txBox="1"/>
          <p:nvPr/>
        </p:nvSpPr>
        <p:spPr>
          <a:xfrm>
            <a:off x="2099327" y="5609781"/>
            <a:ext cx="2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Anatominė medžiaga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592520-8446-8F4A-CACE-D6B09D87B516}"/>
              </a:ext>
            </a:extLst>
          </p:cNvPr>
          <p:cNvCxnSpPr>
            <a:cxnSpLocks/>
          </p:cNvCxnSpPr>
          <p:nvPr/>
        </p:nvCxnSpPr>
        <p:spPr>
          <a:xfrm>
            <a:off x="5153536" y="6256099"/>
            <a:ext cx="5440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99E52DD-508B-B616-8387-9E9F355D381A}"/>
              </a:ext>
            </a:extLst>
          </p:cNvPr>
          <p:cNvSpPr txBox="1"/>
          <p:nvPr/>
        </p:nvSpPr>
        <p:spPr>
          <a:xfrm>
            <a:off x="1782994" y="6053872"/>
            <a:ext cx="370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(Kūno dalys, audiniai, ėminiai, </a:t>
            </a:r>
            <a:r>
              <a:rPr lang="lt-LT" sz="2000" dirty="0" err="1"/>
              <a:t>autopsijos</a:t>
            </a:r>
            <a:r>
              <a:rPr lang="lt-LT" sz="2000" dirty="0"/>
              <a:t>, biopsijos </a:t>
            </a:r>
            <a:r>
              <a:rPr lang="lt-LT" sz="2000" dirty="0" err="1"/>
              <a:t>mėg</a:t>
            </a:r>
            <a:r>
              <a:rPr lang="lt-LT" sz="2000" dirty="0"/>
              <a:t>. ir kt.)</a:t>
            </a:r>
            <a:endParaRPr lang="en-US" sz="2000" dirty="0"/>
          </a:p>
        </p:txBody>
      </p:sp>
      <p:pic>
        <p:nvPicPr>
          <p:cNvPr id="60" name="Picture 20" descr="Laboratory sinks and basins for hygienic work | Köttermann">
            <a:extLst>
              <a:ext uri="{FF2B5EF4-FFF2-40B4-BE49-F238E27FC236}">
                <a16:creationId xmlns:a16="http://schemas.microsoft.com/office/drawing/2014/main" id="{C71B61F8-0C9A-F9F2-14CC-6630B800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78" y="1310672"/>
            <a:ext cx="1572412" cy="15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127 Litre Hazardous Waste Bag | Seton">
            <a:extLst>
              <a:ext uri="{FF2B5EF4-FFF2-40B4-BE49-F238E27FC236}">
                <a16:creationId xmlns:a16="http://schemas.microsoft.com/office/drawing/2014/main" id="{6677D052-FFB3-07C9-C9E6-79B17B9A5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7" t="2156" r="18717" b="3726"/>
          <a:stretch/>
        </p:blipFill>
        <p:spPr bwMode="auto">
          <a:xfrm>
            <a:off x="5697620" y="5340219"/>
            <a:ext cx="1300245" cy="14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5D2973A-4B2B-9B8E-800A-E0F32B8D05B5}"/>
              </a:ext>
            </a:extLst>
          </p:cNvPr>
          <p:cNvSpPr txBox="1"/>
          <p:nvPr/>
        </p:nvSpPr>
        <p:spPr>
          <a:xfrm>
            <a:off x="7671496" y="5840600"/>
            <a:ext cx="154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Saugoma &lt; –18 </a:t>
            </a:r>
            <a:r>
              <a:rPr lang="lt-LT" sz="2400" b="1" baseline="30000" dirty="0"/>
              <a:t>∘</a:t>
            </a:r>
            <a:r>
              <a:rPr lang="lt-LT" sz="2400" b="1" dirty="0"/>
              <a:t>C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994377A-16F7-33FD-671C-890B85E7711F}"/>
              </a:ext>
            </a:extLst>
          </p:cNvPr>
          <p:cNvCxnSpPr>
            <a:cxnSpLocks/>
          </p:cNvCxnSpPr>
          <p:nvPr/>
        </p:nvCxnSpPr>
        <p:spPr>
          <a:xfrm>
            <a:off x="7130566" y="6256099"/>
            <a:ext cx="5440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07F739-7770-7ABA-5682-A65B72763EA9}"/>
              </a:ext>
            </a:extLst>
          </p:cNvPr>
          <p:cNvCxnSpPr>
            <a:cxnSpLocks/>
          </p:cNvCxnSpPr>
          <p:nvPr/>
        </p:nvCxnSpPr>
        <p:spPr>
          <a:xfrm>
            <a:off x="9133001" y="6248040"/>
            <a:ext cx="12136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E100510-986F-260F-1203-EB4002141E57}"/>
              </a:ext>
            </a:extLst>
          </p:cNvPr>
          <p:cNvSpPr txBox="1"/>
          <p:nvPr/>
        </p:nvSpPr>
        <p:spPr>
          <a:xfrm>
            <a:off x="10092673" y="5875823"/>
            <a:ext cx="188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Atliekų surinkėjas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0035B9-6899-1889-7BDA-0B69174E484C}"/>
              </a:ext>
            </a:extLst>
          </p:cNvPr>
          <p:cNvSpPr txBox="1"/>
          <p:nvPr/>
        </p:nvSpPr>
        <p:spPr>
          <a:xfrm>
            <a:off x="9105275" y="5849571"/>
            <a:ext cx="113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18 01 02</a:t>
            </a:r>
            <a:endParaRPr lang="lt-LT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978799-A874-C808-C9F3-45FDBC6A6D06}"/>
              </a:ext>
            </a:extLst>
          </p:cNvPr>
          <p:cNvSpPr txBox="1"/>
          <p:nvPr/>
        </p:nvSpPr>
        <p:spPr>
          <a:xfrm>
            <a:off x="9409814" y="134364"/>
            <a:ext cx="2739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 err="1"/>
              <a:t>Biocidas</a:t>
            </a:r>
            <a:r>
              <a:rPr lang="lt-LT" sz="2000" dirty="0"/>
              <a:t> turi būti: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lt-LT" sz="2000" dirty="0" err="1"/>
              <a:t>environment</a:t>
            </a:r>
            <a:r>
              <a:rPr lang="lt-LT" sz="2000" dirty="0"/>
              <a:t> </a:t>
            </a:r>
            <a:r>
              <a:rPr lang="lt-LT" sz="2000" dirty="0" err="1"/>
              <a:t>friendly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lt-LT" sz="2000" dirty="0"/>
              <a:t>NVSC leidimas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en-US" sz="20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33B5AC-D6FE-FD27-1A14-5A0B03ABB18F}"/>
              </a:ext>
            </a:extLst>
          </p:cNvPr>
          <p:cNvCxnSpPr>
            <a:cxnSpLocks/>
          </p:cNvCxnSpPr>
          <p:nvPr/>
        </p:nvCxnSpPr>
        <p:spPr>
          <a:xfrm flipV="1">
            <a:off x="6307622" y="4058826"/>
            <a:ext cx="416356" cy="408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652C8D02-4870-166E-86CC-2888E06D57E0}"/>
              </a:ext>
            </a:extLst>
          </p:cNvPr>
          <p:cNvSpPr/>
          <p:nvPr/>
        </p:nvSpPr>
        <p:spPr>
          <a:xfrm>
            <a:off x="-473028" y="2468989"/>
            <a:ext cx="2256022" cy="225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FFB79-D6FD-7B5B-F4FB-124ED07546B2}"/>
              </a:ext>
            </a:extLst>
          </p:cNvPr>
          <p:cNvSpPr txBox="1"/>
          <p:nvPr/>
        </p:nvSpPr>
        <p:spPr>
          <a:xfrm>
            <a:off x="-102919" y="2774429"/>
            <a:ext cx="25495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/>
              <a:t>Lab</a:t>
            </a:r>
            <a:r>
              <a:rPr lang="lt-LT" sz="2400" b="1" dirty="0"/>
              <a:t>. atliekos: žmonių ir gyvūnų sveikatos saugos tyrimų atliekos </a:t>
            </a:r>
          </a:p>
          <a:p>
            <a:endParaRPr lang="en-US" sz="24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1816D6-C82E-1C5A-CA55-E47C0824E6E1}"/>
              </a:ext>
            </a:extLst>
          </p:cNvPr>
          <p:cNvSpPr/>
          <p:nvPr/>
        </p:nvSpPr>
        <p:spPr>
          <a:xfrm>
            <a:off x="4389259" y="4469413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/>
              <a:t>&gt; 50 𝜇m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29ECC4-D3A2-9456-6BAB-C08A0EE88BED}"/>
              </a:ext>
            </a:extLst>
          </p:cNvPr>
          <p:cNvSpPr/>
          <p:nvPr/>
        </p:nvSpPr>
        <p:spPr>
          <a:xfrm>
            <a:off x="4401203" y="2916279"/>
            <a:ext cx="751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/>
              <a:t>aštrūs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A643B2C-14EE-7E0D-3362-B47454120A55}"/>
              </a:ext>
            </a:extLst>
          </p:cNvPr>
          <p:cNvSpPr/>
          <p:nvPr/>
        </p:nvSpPr>
        <p:spPr>
          <a:xfrm>
            <a:off x="4262236" y="4135838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/>
              <a:t>neaštrūs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D4A4-5711-5662-190F-25AA349D5009}"/>
              </a:ext>
            </a:extLst>
          </p:cNvPr>
          <p:cNvSpPr txBox="1"/>
          <p:nvPr/>
        </p:nvSpPr>
        <p:spPr>
          <a:xfrm>
            <a:off x="7035444" y="2366391"/>
            <a:ext cx="213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≥ 24 val.</a:t>
            </a: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6B3CAF2-4A2D-BEEA-710D-A7C1604A4461}"/>
              </a:ext>
            </a:extLst>
          </p:cNvPr>
          <p:cNvSpPr/>
          <p:nvPr/>
        </p:nvSpPr>
        <p:spPr>
          <a:xfrm>
            <a:off x="8198051" y="3897491"/>
            <a:ext cx="517646" cy="43746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225AD53C-523F-FDA7-9BB1-77ECFF44982E}"/>
              </a:ext>
            </a:extLst>
          </p:cNvPr>
          <p:cNvSpPr/>
          <p:nvPr/>
        </p:nvSpPr>
        <p:spPr>
          <a:xfrm>
            <a:off x="9619259" y="3631458"/>
            <a:ext cx="517646" cy="43746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02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07AAE5F1-B5A9-BDF1-E438-0516BBA6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14" y="3941990"/>
            <a:ext cx="1028700" cy="15875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638F5D-9D75-DB06-2C41-49B03A7B0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73" y="3925080"/>
            <a:ext cx="539644" cy="18128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DFFF35-65CA-862B-4D81-55880F4839AB}"/>
              </a:ext>
            </a:extLst>
          </p:cNvPr>
          <p:cNvSpPr/>
          <p:nvPr/>
        </p:nvSpPr>
        <p:spPr>
          <a:xfrm>
            <a:off x="-473028" y="2468989"/>
            <a:ext cx="2256022" cy="22566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800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CCDA6E-F5B6-5DBF-EF88-52FD4CE10F89}"/>
              </a:ext>
            </a:extLst>
          </p:cNvPr>
          <p:cNvCxnSpPr>
            <a:cxnSpLocks/>
            <a:stCxn id="4110" idx="3"/>
          </p:cNvCxnSpPr>
          <p:nvPr/>
        </p:nvCxnSpPr>
        <p:spPr>
          <a:xfrm>
            <a:off x="7211407" y="1119741"/>
            <a:ext cx="6362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23C12A-DF9B-2047-427F-D3228F301F51}"/>
              </a:ext>
            </a:extLst>
          </p:cNvPr>
          <p:cNvCxnSpPr>
            <a:cxnSpLocks/>
            <a:endCxn id="4110" idx="1"/>
          </p:cNvCxnSpPr>
          <p:nvPr/>
        </p:nvCxnSpPr>
        <p:spPr>
          <a:xfrm>
            <a:off x="4691604" y="1119739"/>
            <a:ext cx="636298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0F37FC-E1C1-48BA-CE1D-870317B9C572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452607" y="1229646"/>
            <a:ext cx="1018978" cy="1569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3C8DD2D-530D-9E57-10EC-C74FFCC39C17}"/>
              </a:ext>
            </a:extLst>
          </p:cNvPr>
          <p:cNvSpPr/>
          <p:nvPr/>
        </p:nvSpPr>
        <p:spPr>
          <a:xfrm>
            <a:off x="9659326" y="2328168"/>
            <a:ext cx="2256022" cy="22566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dirty="0"/>
              <a:t>Rampa</a:t>
            </a:r>
          </a:p>
          <a:p>
            <a:pPr algn="ctr"/>
            <a:r>
              <a:rPr lang="lt-LT" sz="2800" b="1" dirty="0"/>
              <a:t>-1 a.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65CA44-EAC4-2F6C-E9D9-18B0F1B3B0E3}"/>
              </a:ext>
            </a:extLst>
          </p:cNvPr>
          <p:cNvCxnSpPr>
            <a:cxnSpLocks/>
          </p:cNvCxnSpPr>
          <p:nvPr/>
        </p:nvCxnSpPr>
        <p:spPr>
          <a:xfrm>
            <a:off x="3592076" y="5104624"/>
            <a:ext cx="12680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10" name="Picture 14" descr="Small Autoclave Bag, Capacity: 5 kg, Rs 170/kg Sri Krishna Polymers | ID:  22425113312">
            <a:extLst>
              <a:ext uri="{FF2B5EF4-FFF2-40B4-BE49-F238E27FC236}">
                <a16:creationId xmlns:a16="http://schemas.microsoft.com/office/drawing/2014/main" id="{1C682839-7574-4B64-55F8-648DF99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02" y="177988"/>
            <a:ext cx="1883505" cy="18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C3B89-5362-EB20-313F-E9BDA32216AD}"/>
              </a:ext>
            </a:extLst>
          </p:cNvPr>
          <p:cNvSpPr txBox="1"/>
          <p:nvPr/>
        </p:nvSpPr>
        <p:spPr>
          <a:xfrm>
            <a:off x="6584886" y="-50950"/>
            <a:ext cx="569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/>
              <a:t>INFEKUOTA (žymima kodu 18 01 03</a:t>
            </a:r>
            <a:r>
              <a:rPr lang="en-US" sz="2800" b="1" dirty="0"/>
              <a:t>*)</a:t>
            </a:r>
            <a:endParaRPr lang="lt-LT" sz="28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056968-0162-C9B1-0021-AF6CADDD60F0}"/>
              </a:ext>
            </a:extLst>
          </p:cNvPr>
          <p:cNvCxnSpPr>
            <a:cxnSpLocks/>
          </p:cNvCxnSpPr>
          <p:nvPr/>
        </p:nvCxnSpPr>
        <p:spPr>
          <a:xfrm>
            <a:off x="1435632" y="4410711"/>
            <a:ext cx="523224" cy="456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565D9F-5CCA-2E1B-44A7-4C2834E17D9D}"/>
              </a:ext>
            </a:extLst>
          </p:cNvPr>
          <p:cNvSpPr txBox="1"/>
          <p:nvPr/>
        </p:nvSpPr>
        <p:spPr>
          <a:xfrm>
            <a:off x="-634227" y="2729370"/>
            <a:ext cx="1984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800" b="1" dirty="0" err="1"/>
              <a:t>Lab</a:t>
            </a:r>
            <a:r>
              <a:rPr lang="lt-LT" sz="2800" b="1" dirty="0"/>
              <a:t>. atliekos:</a:t>
            </a:r>
          </a:p>
          <a:p>
            <a:pPr algn="r"/>
            <a:r>
              <a:rPr lang="lt-LT" sz="2400" b="1" dirty="0"/>
              <a:t>GMO ir </a:t>
            </a:r>
          </a:p>
          <a:p>
            <a:pPr algn="r"/>
            <a:r>
              <a:rPr lang="lt-LT" sz="2400" b="1" dirty="0" err="1"/>
              <a:t>neGMO</a:t>
            </a:r>
            <a:endParaRPr lang="lt-LT" sz="2400" dirty="0"/>
          </a:p>
        </p:txBody>
      </p:sp>
      <p:pic>
        <p:nvPicPr>
          <p:cNvPr id="4106" name="Picture 10" descr="Pipette Tips | Micropipette Tips - RADTEC PTE. LTD.">
            <a:extLst>
              <a:ext uri="{FF2B5EF4-FFF2-40B4-BE49-F238E27FC236}">
                <a16:creationId xmlns:a16="http://schemas.microsoft.com/office/drawing/2014/main" id="{52D0F880-8DBC-B362-7CC3-F8BCDE29A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63699"/>
          <a:stretch/>
        </p:blipFill>
        <p:spPr bwMode="auto">
          <a:xfrm>
            <a:off x="4029086" y="-647098"/>
            <a:ext cx="466229" cy="18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Pipette Tips | Micropipette Tips - RADTEC PTE. LTD.">
            <a:extLst>
              <a:ext uri="{FF2B5EF4-FFF2-40B4-BE49-F238E27FC236}">
                <a16:creationId xmlns:a16="http://schemas.microsoft.com/office/drawing/2014/main" id="{1A76345A-B9A4-1479-774E-51A96A15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r="37005"/>
          <a:stretch/>
        </p:blipFill>
        <p:spPr bwMode="auto">
          <a:xfrm>
            <a:off x="3797815" y="-122456"/>
            <a:ext cx="511055" cy="18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Pipette Tips | Micropipette Tips - RADTEC PTE. LTD.">
            <a:extLst>
              <a:ext uri="{FF2B5EF4-FFF2-40B4-BE49-F238E27FC236}">
                <a16:creationId xmlns:a16="http://schemas.microsoft.com/office/drawing/2014/main" id="{AB4D22DC-413E-1FAF-D5E7-28B29A5C0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2" r="12085"/>
          <a:stretch/>
        </p:blipFill>
        <p:spPr bwMode="auto">
          <a:xfrm>
            <a:off x="4349730" y="400075"/>
            <a:ext cx="376175" cy="18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850D2C-8915-A8A7-B6BD-97477F9EFDD2}"/>
              </a:ext>
            </a:extLst>
          </p:cNvPr>
          <p:cNvSpPr/>
          <p:nvPr/>
        </p:nvSpPr>
        <p:spPr>
          <a:xfrm>
            <a:off x="5960036" y="183586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/>
              <a:t>&gt; 50 𝜇m</a:t>
            </a:r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id="{BBA563ED-0808-D7FC-1A2C-6A317E677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r="25391"/>
          <a:stretch/>
        </p:blipFill>
        <p:spPr bwMode="auto">
          <a:xfrm>
            <a:off x="5152103" y="3686697"/>
            <a:ext cx="1187061" cy="23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Laboratory sinks and basins for hygienic work | Köttermann">
            <a:extLst>
              <a:ext uri="{FF2B5EF4-FFF2-40B4-BE49-F238E27FC236}">
                <a16:creationId xmlns:a16="http://schemas.microsoft.com/office/drawing/2014/main" id="{80E4DFC2-F0BE-4F52-25B1-F8523448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02" y="4049890"/>
            <a:ext cx="1965987" cy="19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052829D-4C25-BEC8-79B3-B15BF0F961ED}"/>
              </a:ext>
            </a:extLst>
          </p:cNvPr>
          <p:cNvCxnSpPr>
            <a:cxnSpLocks/>
          </p:cNvCxnSpPr>
          <p:nvPr/>
        </p:nvCxnSpPr>
        <p:spPr>
          <a:xfrm>
            <a:off x="6346432" y="5127485"/>
            <a:ext cx="11063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C4270AE-F0BB-A63D-90B0-AB82E39BDBC1}"/>
              </a:ext>
            </a:extLst>
          </p:cNvPr>
          <p:cNvSpPr txBox="1"/>
          <p:nvPr/>
        </p:nvSpPr>
        <p:spPr>
          <a:xfrm>
            <a:off x="7852689" y="754410"/>
            <a:ext cx="188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 err="1"/>
              <a:t>Autoklavuoti</a:t>
            </a:r>
            <a:endParaRPr lang="lt-LT" sz="2400" dirty="0"/>
          </a:p>
          <a:p>
            <a:pPr algn="ctr"/>
            <a:r>
              <a:rPr lang="lt-LT" sz="2400" dirty="0"/>
              <a:t>C005</a:t>
            </a:r>
            <a:endParaRPr lang="lt-LT" sz="20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9B35DB-42E7-25C2-ABD3-2A0CD852B456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9736194" y="1169909"/>
            <a:ext cx="714733" cy="1181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20F9E5B-F1B5-4439-8087-841AE5544CA8}"/>
              </a:ext>
            </a:extLst>
          </p:cNvPr>
          <p:cNvSpPr/>
          <p:nvPr/>
        </p:nvSpPr>
        <p:spPr>
          <a:xfrm>
            <a:off x="6441914" y="4758153"/>
            <a:ext cx="96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≥ 24 val.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83E62-39A0-B671-1701-CBB6369D6D2C}"/>
              </a:ext>
            </a:extLst>
          </p:cNvPr>
          <p:cNvSpPr txBox="1"/>
          <p:nvPr/>
        </p:nvSpPr>
        <p:spPr>
          <a:xfrm>
            <a:off x="1015174" y="5567641"/>
            <a:ext cx="327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Skystos </a:t>
            </a:r>
            <a:r>
              <a:rPr lang="lt-LT" sz="2000" dirty="0"/>
              <a:t>(GMO/</a:t>
            </a:r>
            <a:r>
              <a:rPr lang="lt-LT" sz="2000" dirty="0" err="1"/>
              <a:t>neGMO</a:t>
            </a:r>
            <a:r>
              <a:rPr lang="lt-LT" sz="2000" dirty="0"/>
              <a:t> suspensijos, </a:t>
            </a:r>
            <a:r>
              <a:rPr lang="lt-LT" sz="2000" dirty="0" err="1"/>
              <a:t>supernatantai)</a:t>
            </a:r>
            <a:endParaRPr lang="lt-LT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5D760-525A-37E1-E8F3-AC515F7EEAED}"/>
              </a:ext>
            </a:extLst>
          </p:cNvPr>
          <p:cNvSpPr txBox="1"/>
          <p:nvPr/>
        </p:nvSpPr>
        <p:spPr>
          <a:xfrm>
            <a:off x="2039889" y="2328059"/>
            <a:ext cx="282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Kietos</a:t>
            </a:r>
            <a:r>
              <a:rPr lang="en-US" sz="2400" b="1" dirty="0"/>
              <a:t> </a:t>
            </a:r>
            <a:r>
              <a:rPr lang="en-US" sz="2000" dirty="0"/>
              <a:t>(GMO/</a:t>
            </a:r>
            <a:r>
              <a:rPr lang="en-US" sz="2000" dirty="0" err="1"/>
              <a:t>neGMO</a:t>
            </a:r>
            <a:r>
              <a:rPr lang="en-US" sz="2000" dirty="0"/>
              <a:t> u</a:t>
            </a:r>
            <a:r>
              <a:rPr lang="lt-LT" sz="2000" dirty="0" err="1"/>
              <a:t>žterštos)</a:t>
            </a:r>
            <a:endParaRPr lang="lt-LT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4A230-67DA-99EF-0477-29BEAD98D74E}"/>
              </a:ext>
            </a:extLst>
          </p:cNvPr>
          <p:cNvSpPr txBox="1"/>
          <p:nvPr/>
        </p:nvSpPr>
        <p:spPr>
          <a:xfrm>
            <a:off x="10036664" y="1477554"/>
            <a:ext cx="1131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18 01 04</a:t>
            </a:r>
            <a:endParaRPr lang="lt-LT" b="1" dirty="0"/>
          </a:p>
        </p:txBody>
      </p:sp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6AF7A243-C93C-0468-A1D8-2C4D0BC76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52" t="8152" r="10126" b="10533"/>
          <a:stretch/>
        </p:blipFill>
        <p:spPr>
          <a:xfrm>
            <a:off x="2579622" y="1120055"/>
            <a:ext cx="1078071" cy="1084331"/>
          </a:xfrm>
          <a:prstGeom prst="rect">
            <a:avLst/>
          </a:prstGeom>
        </p:spPr>
      </p:pic>
      <p:pic>
        <p:nvPicPr>
          <p:cNvPr id="19" name="Picture 1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CA4D45D-22BF-3FD9-9E78-8BA11ECAA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1799" y="94540"/>
            <a:ext cx="2422833" cy="8524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DFC7-561D-60F6-72E8-A8A7F1A6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7</a:t>
            </a:fld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851B02-FE51-DF46-9B58-B44A44BC2FAF}"/>
              </a:ext>
            </a:extLst>
          </p:cNvPr>
          <p:cNvSpPr txBox="1"/>
          <p:nvPr/>
        </p:nvSpPr>
        <p:spPr>
          <a:xfrm>
            <a:off x="4851216" y="6025291"/>
            <a:ext cx="1906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000" dirty="0"/>
              <a:t>arba </a:t>
            </a:r>
          </a:p>
          <a:p>
            <a:pPr algn="ctr"/>
            <a:r>
              <a:rPr lang="lt-LT" sz="2000" b="1" dirty="0" err="1"/>
              <a:t>autoklavuojama</a:t>
            </a:r>
            <a:endParaRPr lang="en-US" sz="2000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C32093-A415-7720-18C1-0C5E3336FD9C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57764" y="5940869"/>
            <a:ext cx="936412" cy="438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Multiply 1">
            <a:extLst>
              <a:ext uri="{FF2B5EF4-FFF2-40B4-BE49-F238E27FC236}">
                <a16:creationId xmlns:a16="http://schemas.microsoft.com/office/drawing/2014/main" id="{7D569FFB-4DCC-E77B-FF8F-F1E8DD03862C}"/>
              </a:ext>
            </a:extLst>
          </p:cNvPr>
          <p:cNvSpPr/>
          <p:nvPr/>
        </p:nvSpPr>
        <p:spPr>
          <a:xfrm>
            <a:off x="9519018" y="1040091"/>
            <a:ext cx="517646" cy="43746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47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A17267-E067-59BB-962D-887F9CB2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0279">
            <a:off x="972612" y="27607"/>
            <a:ext cx="1791405" cy="1166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FA8C5-E9A9-A87F-A6B1-694F8083FC2F}"/>
              </a:ext>
            </a:extLst>
          </p:cNvPr>
          <p:cNvSpPr txBox="1"/>
          <p:nvPr/>
        </p:nvSpPr>
        <p:spPr>
          <a:xfrm>
            <a:off x="6096001" y="206688"/>
            <a:ext cx="59415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/>
              <a:t>Biocido naudojimas (DES Insurance) (pasiūlymas):</a:t>
            </a:r>
          </a:p>
          <a:p>
            <a:endParaRPr lang="lt-LT" sz="2800" b="1"/>
          </a:p>
          <a:p>
            <a:endParaRPr lang="lt-LT" sz="2800" b="1"/>
          </a:p>
          <a:p>
            <a:pPr marL="457200" indent="-457200">
              <a:buFont typeface="Wingdings" pitchFamily="2" charset="2"/>
              <a:buChar char="§"/>
            </a:pPr>
            <a:r>
              <a:rPr lang="en-LT" sz="2800"/>
              <a:t>5 % 1 L biocido tirpalas į 5 L atliekų.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LT" sz="2800"/>
              <a:t>Laikoma &gt; 24 val.</a:t>
            </a:r>
            <a:endParaRPr lang="lt-LT" sz="2800"/>
          </a:p>
          <a:p>
            <a:pPr marL="457200" indent="-457200">
              <a:buFont typeface="Wingdings" pitchFamily="2" charset="2"/>
              <a:buChar char="§"/>
            </a:pPr>
            <a:r>
              <a:rPr lang="lt-LT" sz="2800"/>
              <a:t>Tirpalas stabilus 7 paras.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lt-LT" sz="2800"/>
              <a:t>Tirpalas keičiamas jei iškrinta nuosėdos arba pasikeičia spalva.</a:t>
            </a:r>
          </a:p>
          <a:p>
            <a:pPr marL="457200" indent="-457200">
              <a:buFont typeface="Wingdings" pitchFamily="2" charset="2"/>
              <a:buChar char="§"/>
            </a:pPr>
            <a:endParaRPr lang="lt-LT" sz="2800"/>
          </a:p>
          <a:p>
            <a:pPr marL="457200" indent="-457200">
              <a:buFont typeface="Wingdings" pitchFamily="2" charset="2"/>
              <a:buChar char="§"/>
            </a:pPr>
            <a:endParaRPr lang="lt-LT" sz="280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/>
              <a:t>Užteršti indai iškart plaunami 1 % biocido tirpalu.</a:t>
            </a:r>
            <a:endParaRPr lang="lt-LT" sz="2800"/>
          </a:p>
          <a:p>
            <a:pPr marL="457200" indent="-457200">
              <a:buFont typeface="Wingdings" pitchFamily="2" charset="2"/>
              <a:buChar char="§"/>
            </a:pPr>
            <a:endParaRPr lang="lt-LT" sz="2800"/>
          </a:p>
          <a:p>
            <a:pPr marL="457200" indent="-457200">
              <a:buFont typeface="Wingdings" pitchFamily="2" charset="2"/>
              <a:buChar char="§"/>
            </a:pPr>
            <a:endParaRPr lang="lt-LT" sz="2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2DFFF0-64ED-6271-CF60-FC3FD665C64F}"/>
              </a:ext>
            </a:extLst>
          </p:cNvPr>
          <p:cNvGrpSpPr/>
          <p:nvPr/>
        </p:nvGrpSpPr>
        <p:grpSpPr>
          <a:xfrm>
            <a:off x="2060001" y="1300021"/>
            <a:ext cx="1641260" cy="2759220"/>
            <a:chOff x="1214678" y="2276244"/>
            <a:chExt cx="1641260" cy="2759220"/>
          </a:xfrm>
        </p:grpSpPr>
        <p:pic>
          <p:nvPicPr>
            <p:cNvPr id="7" name="Picture 6" descr="A picture containing bottle, vessel&#10;&#10;Description automatically generated">
              <a:extLst>
                <a:ext uri="{FF2B5EF4-FFF2-40B4-BE49-F238E27FC236}">
                  <a16:creationId xmlns:a16="http://schemas.microsoft.com/office/drawing/2014/main" id="{EDCE6937-A7E9-83C9-0A9F-6C586CE5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678" y="2276244"/>
              <a:ext cx="1641260" cy="275922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EA778A-A629-BDA4-0258-B007E810DB77}"/>
                </a:ext>
              </a:extLst>
            </p:cNvPr>
            <p:cNvCxnSpPr>
              <a:cxnSpLocks/>
            </p:cNvCxnSpPr>
            <p:nvPr/>
          </p:nvCxnSpPr>
          <p:spPr>
            <a:xfrm>
              <a:off x="1497031" y="3427669"/>
              <a:ext cx="107080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07C62F-0057-CC6A-2BBA-21F6E1D38321}"/>
                </a:ext>
              </a:extLst>
            </p:cNvPr>
            <p:cNvCxnSpPr>
              <a:cxnSpLocks/>
            </p:cNvCxnSpPr>
            <p:nvPr/>
          </p:nvCxnSpPr>
          <p:spPr>
            <a:xfrm>
              <a:off x="1497031" y="4359442"/>
              <a:ext cx="107080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19BA27-38BC-477E-A900-FBD24B808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89866">
            <a:off x="3957528" y="-651110"/>
            <a:ext cx="812800" cy="2730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0AD99-A434-C220-EA86-CD85AE87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8</a:t>
            </a:fld>
            <a:endParaRPr lang="en-LT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9D10458-2B1E-D702-5439-2C0A0C235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r="25391"/>
          <a:stretch/>
        </p:blipFill>
        <p:spPr bwMode="auto">
          <a:xfrm>
            <a:off x="1104934" y="4951087"/>
            <a:ext cx="955067" cy="19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9B392-CBEB-4086-6A1B-4297D9F159E6}"/>
              </a:ext>
            </a:extLst>
          </p:cNvPr>
          <p:cNvSpPr txBox="1"/>
          <p:nvPr/>
        </p:nvSpPr>
        <p:spPr>
          <a:xfrm>
            <a:off x="1232435" y="5334549"/>
            <a:ext cx="72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/>
              <a:t>1 %</a:t>
            </a:r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CD2F67-2448-20C5-15A6-CB221A7AB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062" y="5253899"/>
            <a:ext cx="419162" cy="12944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0F774-AA42-7ED4-B7D6-1AC07B83A8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05" b="7505"/>
          <a:stretch/>
        </p:blipFill>
        <p:spPr>
          <a:xfrm>
            <a:off x="3123360" y="5253899"/>
            <a:ext cx="1068441" cy="129447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58BA41-6471-9504-95CC-BE1ADB9FFE57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2060001" y="5901133"/>
            <a:ext cx="1063359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C5AB92-C37C-61EC-0F1E-8E2DF77A0B87}"/>
              </a:ext>
            </a:extLst>
          </p:cNvPr>
          <p:cNvSpPr txBox="1"/>
          <p:nvPr/>
        </p:nvSpPr>
        <p:spPr>
          <a:xfrm>
            <a:off x="1918168" y="3376127"/>
            <a:ext cx="203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5 % 1 L biocido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B8807-17AE-66EB-24D9-AE0DC79986D5}"/>
              </a:ext>
            </a:extLst>
          </p:cNvPr>
          <p:cNvSpPr txBox="1"/>
          <p:nvPr/>
        </p:nvSpPr>
        <p:spPr>
          <a:xfrm>
            <a:off x="1966183" y="2020041"/>
            <a:ext cx="193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/>
              <a:t>Max riba (6 L)</a:t>
            </a:r>
          </a:p>
        </p:txBody>
      </p:sp>
    </p:spTree>
    <p:extLst>
      <p:ext uri="{BB962C8B-B14F-4D97-AF65-F5344CB8AC3E}">
        <p14:creationId xmlns:p14="http://schemas.microsoft.com/office/powerpoint/2010/main" val="352111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7 Litre Hazardous Waste Bag | Seton">
            <a:extLst>
              <a:ext uri="{FF2B5EF4-FFF2-40B4-BE49-F238E27FC236}">
                <a16:creationId xmlns:a16="http://schemas.microsoft.com/office/drawing/2014/main" id="{C14F9EFF-E895-711D-31E0-491217A41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7" t="2156" r="18717" b="3726"/>
          <a:stretch/>
        </p:blipFill>
        <p:spPr bwMode="auto">
          <a:xfrm>
            <a:off x="0" y="1102659"/>
            <a:ext cx="4158826" cy="47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3DB5C9E-A1C2-1701-C6F8-19F77F9C6E5E}"/>
              </a:ext>
            </a:extLst>
          </p:cNvPr>
          <p:cNvSpPr/>
          <p:nvPr/>
        </p:nvSpPr>
        <p:spPr>
          <a:xfrm>
            <a:off x="4265986" y="952926"/>
            <a:ext cx="561193" cy="173898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DD68C34-FD45-6EED-8A23-3499AF0C59C0}"/>
              </a:ext>
            </a:extLst>
          </p:cNvPr>
          <p:cNvSpPr/>
          <p:nvPr/>
        </p:nvSpPr>
        <p:spPr>
          <a:xfrm>
            <a:off x="4265986" y="2691909"/>
            <a:ext cx="498563" cy="317726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618B9-3AF4-D97C-3D50-AE8DE394B855}"/>
                  </a:ext>
                </a:extLst>
              </p:cNvPr>
              <p:cNvSpPr txBox="1"/>
              <p:nvPr/>
            </p:nvSpPr>
            <p:spPr>
              <a:xfrm>
                <a:off x="4883886" y="1407293"/>
                <a:ext cx="1430200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3200"/>
                  <a:t> tuščia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618B9-3AF4-D97C-3D50-AE8DE394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86" y="1407293"/>
                <a:ext cx="1430200" cy="787716"/>
              </a:xfrm>
              <a:prstGeom prst="rect">
                <a:avLst/>
              </a:prstGeom>
              <a:blipFill>
                <a:blip r:embed="rId4"/>
                <a:stretch>
                  <a:fillRect r="-9649" b="-111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D0D490-3A30-10BC-2C18-10730620D0DC}"/>
                  </a:ext>
                </a:extLst>
              </p:cNvPr>
              <p:cNvSpPr txBox="1"/>
              <p:nvPr/>
            </p:nvSpPr>
            <p:spPr>
              <a:xfrm>
                <a:off x="4827179" y="3639949"/>
                <a:ext cx="2769168" cy="128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3200"/>
                  <a:t> užpildoma (</a:t>
                </a:r>
                <a:r>
                  <a:rPr lang="lt-LT" sz="3200" b="1"/>
                  <a:t>max</a:t>
                </a:r>
                <a:r>
                  <a:rPr lang="lt-LT" sz="320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D0D490-3A30-10BC-2C18-10730620D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179" y="3639949"/>
                <a:ext cx="2769168" cy="1281185"/>
              </a:xfrm>
              <a:prstGeom prst="rect">
                <a:avLst/>
              </a:prstGeom>
              <a:blipFill>
                <a:blip r:embed="rId5"/>
                <a:stretch>
                  <a:fillRect l="-5479" b="-137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DA03B-625A-1CFA-FA47-E84B3F9E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824A-5B7C-1A4C-9633-90521548E463}" type="slidenum">
              <a:rPr lang="en-LT"/>
              <a:t>9</a:t>
            </a:fld>
            <a:endParaRPr lang="en-LT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877B04D-5D25-EE85-DC10-81D74F789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16431" y="1887866"/>
            <a:ext cx="6864967" cy="30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10617</TotalTime>
  <Words>1232</Words>
  <Application>Microsoft Macintosh PowerPoint</Application>
  <PresentationFormat>Widescreen</PresentationFormat>
  <Paragraphs>284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Atliekų tvarkymas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Priemonės (kaina nurodyta su PVM)</vt:lpstr>
      <vt:lpstr>Priemonės (kaina nurodyta su PVM)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Atliekų tvarkymas</dc:title>
  <dc:creator>Justina Jurgelevičiūtė</dc:creator>
  <cp:lastModifiedBy>Justina Versockienė</cp:lastModifiedBy>
  <cp:revision>38</cp:revision>
  <dcterms:created xsi:type="dcterms:W3CDTF">2022-06-07T17:19:10Z</dcterms:created>
  <dcterms:modified xsi:type="dcterms:W3CDTF">2022-10-14T11:49:34Z</dcterms:modified>
</cp:coreProperties>
</file>